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Lst>
  <p:sldSz cx="18288000" cy="10287000"/>
  <p:notesSz cx="6858000" cy="9144000"/>
  <p:embeddedFontLst>
    <p:embeddedFont>
      <p:font typeface="League Spartan" charset="1" panose="00000800000000000000"/>
      <p:regular r:id="rId10"/>
    </p:embeddedFont>
    <p:embeddedFont>
      <p:font typeface="Futura Bold" charset="1" panose="020B0702020204020203"/>
      <p:regular r:id="rId11"/>
    </p:embeddedFont>
    <p:embeddedFont>
      <p:font typeface="Futura" charset="1" panose="020B0502020204020303"/>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https://tr.wikipedia.org/wiki/Sualt%C4%B1" TargetMode="External" Type="http://schemas.openxmlformats.org/officeDocument/2006/relationships/hyperlink"/><Relationship Id="rId5" Target="https://tr.wikipedia.org/wiki/Dalg%C4%B1%C3%A7l%C4%B1k" TargetMode="External" Type="http://schemas.openxmlformats.org/officeDocument/2006/relationships/hyperlink"/><Relationship Id="rId6" Target="https://tr.wikipedia.org/wiki/Aletli_dal%C4%B1%C5%9F#cite_note-usn-1" TargetMode="External" Type="http://schemas.openxmlformats.org/officeDocument/2006/relationships/hyperlink"/><Relationship Id="rId7" Target="https://tr.wikipedia.org/wiki/Avlanma"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tr.wikipedia.org/wiki/I._Serhas" TargetMode="External" Type="http://schemas.openxmlformats.org/officeDocument/2006/relationships/hyperlink"/><Relationship Id="rId11" Target="https://tr.wikipedia.org/wiki/Metal" TargetMode="External" Type="http://schemas.openxmlformats.org/officeDocument/2006/relationships/hyperlink"/><Relationship Id="rId12" Target="https://tr.wikipedia.org/wiki/Aletli_dal%C4%B1%C5%9F#cite_note-2" TargetMode="External" Type="http://schemas.openxmlformats.org/officeDocument/2006/relationships/hyperlink"/><Relationship Id="rId13" Target="https://tr.wikipedia.org/w/index.php?title=John_Lethbridge&amp;action=edit&amp;redlink=1" TargetMode="External" Type="http://schemas.openxmlformats.org/officeDocument/2006/relationships/hyperlink"/><Relationship Id="rId14" Target="https://en.wikipedia.org/wiki/John_Lethbridge" TargetMode="External" Type="http://schemas.openxmlformats.org/officeDocument/2006/relationships/hyperlink"/><Relationship Id="rId15" Target="https://tr.wikipedia.org/w/index.php?title=Henry_Fleuss&amp;action=edit&amp;redlink=1" TargetMode="External" Type="http://schemas.openxmlformats.org/officeDocument/2006/relationships/hyperlink"/><Relationship Id="rId16" Target="https://en.wikipedia.org/wiki/Henry_Fleuss" TargetMode="External" Type="http://schemas.openxmlformats.org/officeDocument/2006/relationships/hyperlink"/><Relationship Id="rId17" Target="https://tr.wikipedia.org/w/index.php?title=Friedrich_Von_Drieberg&amp;action=edit&amp;redlink=1" TargetMode="External" Type="http://schemas.openxmlformats.org/officeDocument/2006/relationships/hyperlink"/><Relationship Id="rId18" Target="https://de.wikipedia.org/wiki/Friedrich_Johann_von_Drieberg" TargetMode="External" Type="http://schemas.openxmlformats.org/officeDocument/2006/relationships/hyperlink"/><Relationship Id="rId19" Target="https://tr.wikipedia.org/wiki/Triton" TargetMode="External" Type="http://schemas.openxmlformats.org/officeDocument/2006/relationships/hyperlink"/><Relationship Id="rId2" Target="../media/image3.jpeg" Type="http://schemas.openxmlformats.org/officeDocument/2006/relationships/image"/><Relationship Id="rId20" Target="https://tr.wikipedia.org/wiki/Aletli_dal%C4%B1%C5%9F#cite_note-3" TargetMode="External" Type="http://schemas.openxmlformats.org/officeDocument/2006/relationships/hyperlink"/><Relationship Id="rId21" Target="https://tr.wikipedia.org/w/index.php?title=Yves_Le_Prieur&amp;action=edit&amp;redlink=1" TargetMode="External" Type="http://schemas.openxmlformats.org/officeDocument/2006/relationships/hyperlink"/><Relationship Id="rId22" Target="https://en.wikipedia.org/wiki/Yves_Le_Prieur" TargetMode="External" Type="http://schemas.openxmlformats.org/officeDocument/2006/relationships/hyperlink"/><Relationship Id="rId23" Target="https://tr.wikipedia.org/wiki/%C3%87elik" TargetMode="External" Type="http://schemas.openxmlformats.org/officeDocument/2006/relationships/hyperlink"/><Relationship Id="rId24" Target="https://tr.wikipedia.org/wiki/Jacques-Yves_Cousteau" TargetMode="External" Type="http://schemas.openxmlformats.org/officeDocument/2006/relationships/hyperlink"/><Relationship Id="rId25" Target="https://tr.wikipedia.org/w/index.php?title=Emile_Gagnan&amp;action=edit&amp;redlink=1" TargetMode="External" Type="http://schemas.openxmlformats.org/officeDocument/2006/relationships/hyperlink"/><Relationship Id="rId26" Target="https://en.wikipedia.org/wiki/%C3%89mile_Gagnan" TargetMode="External" Type="http://schemas.openxmlformats.org/officeDocument/2006/relationships/hyperlink"/><Relationship Id="rId27" Target="https://tr.wikipedia.org/w/index.php?title=Aqua_Lung&amp;action=edit&amp;redlink=1" TargetMode="External" Type="http://schemas.openxmlformats.org/officeDocument/2006/relationships/hyperlink"/><Relationship Id="rId28" Target="https://en.wikipedia.org/wiki/Aqualung" TargetMode="External" Type="http://schemas.openxmlformats.org/officeDocument/2006/relationships/hyperlink"/><Relationship Id="rId29" Target="https://tr.wikipedia.org/wiki/D%C3%BCnya_Sualt%C4%B1_Aktiviteleri_Konfederasyonu" TargetMode="External" Type="http://schemas.openxmlformats.org/officeDocument/2006/relationships/hyperlink"/><Relationship Id="rId3" Target="../media/image4.jpeg" Type="http://schemas.openxmlformats.org/officeDocument/2006/relationships/image"/><Relationship Id="rId4" Target="https://tr.wikipedia.org/wiki/Troya" TargetMode="External" Type="http://schemas.openxmlformats.org/officeDocument/2006/relationships/hyperlink"/><Relationship Id="rId5" Target="https://tr.wikipedia.org/wiki/%C4%B0skender" TargetMode="External" Type="http://schemas.openxmlformats.org/officeDocument/2006/relationships/hyperlink"/><Relationship Id="rId6" Target="https://tr.wikipedia.org/wiki/Sur_(antik_kent)" TargetMode="External" Type="http://schemas.openxmlformats.org/officeDocument/2006/relationships/hyperlink"/><Relationship Id="rId7" Target="https://tr.wikipedia.org/wiki/L%C3%BCbnan" TargetMode="External" Type="http://schemas.openxmlformats.org/officeDocument/2006/relationships/hyperlink"/><Relationship Id="rId8" Target="https://tr.wikipedia.org/wiki/Do%C4%9Fu_Akdeniz" TargetMode="External" Type="http://schemas.openxmlformats.org/officeDocument/2006/relationships/hyperlink"/><Relationship Id="rId9" Target="https://tr.wikipedia.org/wiki/Herodo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https://tr.wikipedia.org/wiki/%C5%9Enorkelle_y%C3%BCzme" TargetMode="External" Type="http://schemas.openxmlformats.org/officeDocument/2006/relationships/hyperlink"/><Relationship Id="rId4"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57082" y="0"/>
            <a:ext cx="10517485" cy="10287000"/>
            <a:chOff x="0" y="0"/>
            <a:chExt cx="2770037" cy="2709333"/>
          </a:xfrm>
        </p:grpSpPr>
        <p:sp>
          <p:nvSpPr>
            <p:cNvPr name="Freeform 3" id="3"/>
            <p:cNvSpPr/>
            <p:nvPr/>
          </p:nvSpPr>
          <p:spPr>
            <a:xfrm flipH="false" flipV="false" rot="0">
              <a:off x="0" y="0"/>
              <a:ext cx="2770037" cy="2709333"/>
            </a:xfrm>
            <a:custGeom>
              <a:avLst/>
              <a:gdLst/>
              <a:ahLst/>
              <a:cxnLst/>
              <a:rect r="r" b="b" t="t" l="l"/>
              <a:pathLst>
                <a:path h="2709333" w="2770037">
                  <a:moveTo>
                    <a:pt x="0" y="0"/>
                  </a:moveTo>
                  <a:lnTo>
                    <a:pt x="2770037" y="0"/>
                  </a:lnTo>
                  <a:lnTo>
                    <a:pt x="2770037" y="2709333"/>
                  </a:lnTo>
                  <a:lnTo>
                    <a:pt x="0" y="2709333"/>
                  </a:lnTo>
                  <a:close/>
                </a:path>
              </a:pathLst>
            </a:custGeom>
            <a:solidFill>
              <a:srgbClr val="2A76F3"/>
            </a:solidFill>
          </p:spPr>
        </p:sp>
        <p:sp>
          <p:nvSpPr>
            <p:cNvPr name="TextBox 4" id="4"/>
            <p:cNvSpPr txBox="true"/>
            <p:nvPr/>
          </p:nvSpPr>
          <p:spPr>
            <a:xfrm>
              <a:off x="0" y="-38100"/>
              <a:ext cx="2770037"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7770515" cy="10287000"/>
            <a:chOff x="0" y="0"/>
            <a:chExt cx="1203856" cy="1593725"/>
          </a:xfrm>
        </p:grpSpPr>
        <p:sp>
          <p:nvSpPr>
            <p:cNvPr name="Freeform 6" id="6"/>
            <p:cNvSpPr/>
            <p:nvPr/>
          </p:nvSpPr>
          <p:spPr>
            <a:xfrm flipH="false" flipV="false" rot="0">
              <a:off x="0" y="0"/>
              <a:ext cx="1203856" cy="1593725"/>
            </a:xfrm>
            <a:custGeom>
              <a:avLst/>
              <a:gdLst/>
              <a:ahLst/>
              <a:cxnLst/>
              <a:rect r="r" b="b" t="t" l="l"/>
              <a:pathLst>
                <a:path h="1593725" w="1203856">
                  <a:moveTo>
                    <a:pt x="0" y="0"/>
                  </a:moveTo>
                  <a:lnTo>
                    <a:pt x="1203856" y="0"/>
                  </a:lnTo>
                  <a:lnTo>
                    <a:pt x="1203856" y="1593725"/>
                  </a:lnTo>
                  <a:lnTo>
                    <a:pt x="0" y="1593725"/>
                  </a:lnTo>
                  <a:close/>
                </a:path>
              </a:pathLst>
            </a:custGeom>
            <a:blipFill>
              <a:blip r:embed="rId2"/>
              <a:stretch>
                <a:fillRect l="-70307" t="0" r="-65567" b="0"/>
              </a:stretch>
            </a:blipFill>
          </p:spPr>
        </p:sp>
      </p:grpSp>
      <p:grpSp>
        <p:nvGrpSpPr>
          <p:cNvPr name="Group 7" id="7"/>
          <p:cNvGrpSpPr/>
          <p:nvPr/>
        </p:nvGrpSpPr>
        <p:grpSpPr>
          <a:xfrm rot="0">
            <a:off x="0" y="667186"/>
            <a:ext cx="7770515" cy="9619814"/>
            <a:chOff x="0" y="0"/>
            <a:chExt cx="2046555" cy="2533614"/>
          </a:xfrm>
        </p:grpSpPr>
        <p:sp>
          <p:nvSpPr>
            <p:cNvPr name="Freeform 8" id="8"/>
            <p:cNvSpPr/>
            <p:nvPr/>
          </p:nvSpPr>
          <p:spPr>
            <a:xfrm flipH="false" flipV="false" rot="0">
              <a:off x="0" y="0"/>
              <a:ext cx="2046555" cy="2533614"/>
            </a:xfrm>
            <a:custGeom>
              <a:avLst/>
              <a:gdLst/>
              <a:ahLst/>
              <a:cxnLst/>
              <a:rect r="r" b="b" t="t" l="l"/>
              <a:pathLst>
                <a:path h="2533614" w="2046555">
                  <a:moveTo>
                    <a:pt x="0" y="0"/>
                  </a:moveTo>
                  <a:lnTo>
                    <a:pt x="2046555" y="0"/>
                  </a:lnTo>
                  <a:lnTo>
                    <a:pt x="2046555" y="2533614"/>
                  </a:lnTo>
                  <a:lnTo>
                    <a:pt x="0" y="2533614"/>
                  </a:lnTo>
                  <a:close/>
                </a:path>
              </a:pathLst>
            </a:custGeom>
            <a:solidFill>
              <a:srgbClr val="162372">
                <a:alpha val="65882"/>
              </a:srgbClr>
            </a:solidFill>
          </p:spPr>
        </p:sp>
        <p:sp>
          <p:nvSpPr>
            <p:cNvPr name="TextBox 9" id="9"/>
            <p:cNvSpPr txBox="true"/>
            <p:nvPr/>
          </p:nvSpPr>
          <p:spPr>
            <a:xfrm>
              <a:off x="0" y="-38100"/>
              <a:ext cx="2046555" cy="2571714"/>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748733" y="1361486"/>
            <a:ext cx="16011472" cy="3915364"/>
          </a:xfrm>
          <a:prstGeom prst="rect">
            <a:avLst/>
          </a:prstGeom>
        </p:spPr>
        <p:txBody>
          <a:bodyPr anchor="t" rtlCol="false" tIns="0" lIns="0" bIns="0" rIns="0">
            <a:spAutoFit/>
          </a:bodyPr>
          <a:lstStyle/>
          <a:p>
            <a:pPr algn="l">
              <a:lnSpc>
                <a:spcPts val="31992"/>
              </a:lnSpc>
              <a:spcBef>
                <a:spcPct val="0"/>
              </a:spcBef>
            </a:pPr>
            <a:r>
              <a:rPr lang="en-US" sz="22851">
                <a:solidFill>
                  <a:srgbClr val="FFFFFF"/>
                </a:solidFill>
                <a:latin typeface="League Spartan"/>
                <a:ea typeface="League Spartan"/>
                <a:cs typeface="League Spartan"/>
                <a:sym typeface="League Spartan"/>
              </a:rPr>
              <a:t>D I V I N G</a:t>
            </a:r>
          </a:p>
        </p:txBody>
      </p:sp>
      <p:grpSp>
        <p:nvGrpSpPr>
          <p:cNvPr name="Group 11" id="11"/>
          <p:cNvGrpSpPr/>
          <p:nvPr/>
        </p:nvGrpSpPr>
        <p:grpSpPr>
          <a:xfrm rot="0">
            <a:off x="8256992" y="6604079"/>
            <a:ext cx="6416502" cy="2539921"/>
            <a:chOff x="0" y="0"/>
            <a:chExt cx="994084" cy="393500"/>
          </a:xfrm>
        </p:grpSpPr>
        <p:sp>
          <p:nvSpPr>
            <p:cNvPr name="Freeform 12" id="12"/>
            <p:cNvSpPr/>
            <p:nvPr/>
          </p:nvSpPr>
          <p:spPr>
            <a:xfrm flipH="false" flipV="false" rot="0">
              <a:off x="0" y="0"/>
              <a:ext cx="994084" cy="393500"/>
            </a:xfrm>
            <a:custGeom>
              <a:avLst/>
              <a:gdLst/>
              <a:ahLst/>
              <a:cxnLst/>
              <a:rect r="r" b="b" t="t" l="l"/>
              <a:pathLst>
                <a:path h="393500" w="994084">
                  <a:moveTo>
                    <a:pt x="27751" y="0"/>
                  </a:moveTo>
                  <a:lnTo>
                    <a:pt x="966333" y="0"/>
                  </a:lnTo>
                  <a:cubicBezTo>
                    <a:pt x="973693" y="0"/>
                    <a:pt x="980752" y="2924"/>
                    <a:pt x="985956" y="8128"/>
                  </a:cubicBezTo>
                  <a:cubicBezTo>
                    <a:pt x="991160" y="13332"/>
                    <a:pt x="994084" y="20391"/>
                    <a:pt x="994084" y="27751"/>
                  </a:cubicBezTo>
                  <a:lnTo>
                    <a:pt x="994084" y="365749"/>
                  </a:lnTo>
                  <a:cubicBezTo>
                    <a:pt x="994084" y="373109"/>
                    <a:pt x="991160" y="380168"/>
                    <a:pt x="985956" y="385372"/>
                  </a:cubicBezTo>
                  <a:cubicBezTo>
                    <a:pt x="980752" y="390576"/>
                    <a:pt x="973693" y="393500"/>
                    <a:pt x="966333" y="393500"/>
                  </a:cubicBezTo>
                  <a:lnTo>
                    <a:pt x="27751" y="393500"/>
                  </a:lnTo>
                  <a:cubicBezTo>
                    <a:pt x="20391" y="393500"/>
                    <a:pt x="13332" y="390576"/>
                    <a:pt x="8128" y="385372"/>
                  </a:cubicBezTo>
                  <a:cubicBezTo>
                    <a:pt x="2924" y="380168"/>
                    <a:pt x="0" y="373109"/>
                    <a:pt x="0" y="365749"/>
                  </a:cubicBezTo>
                  <a:lnTo>
                    <a:pt x="0" y="27751"/>
                  </a:lnTo>
                  <a:cubicBezTo>
                    <a:pt x="0" y="20391"/>
                    <a:pt x="2924" y="13332"/>
                    <a:pt x="8128" y="8128"/>
                  </a:cubicBezTo>
                  <a:cubicBezTo>
                    <a:pt x="13332" y="2924"/>
                    <a:pt x="20391" y="0"/>
                    <a:pt x="27751" y="0"/>
                  </a:cubicBezTo>
                  <a:close/>
                </a:path>
              </a:pathLst>
            </a:custGeom>
            <a:solidFill>
              <a:srgbClr val="FFFFFF"/>
            </a:solidFill>
          </p:spPr>
        </p:sp>
      </p:grpSp>
      <p:grpSp>
        <p:nvGrpSpPr>
          <p:cNvPr name="Group 13" id="13"/>
          <p:cNvGrpSpPr/>
          <p:nvPr/>
        </p:nvGrpSpPr>
        <p:grpSpPr>
          <a:xfrm rot="0">
            <a:off x="8256992" y="6604079"/>
            <a:ext cx="6416502" cy="2539921"/>
            <a:chOff x="0" y="0"/>
            <a:chExt cx="954060" cy="377657"/>
          </a:xfrm>
        </p:grpSpPr>
        <p:sp>
          <p:nvSpPr>
            <p:cNvPr name="Freeform 14" id="14"/>
            <p:cNvSpPr/>
            <p:nvPr/>
          </p:nvSpPr>
          <p:spPr>
            <a:xfrm flipH="false" flipV="false" rot="0">
              <a:off x="0" y="0"/>
              <a:ext cx="954060" cy="377657"/>
            </a:xfrm>
            <a:custGeom>
              <a:avLst/>
              <a:gdLst/>
              <a:ahLst/>
              <a:cxnLst/>
              <a:rect r="r" b="b" t="t" l="l"/>
              <a:pathLst>
                <a:path h="377657" w="954060">
                  <a:moveTo>
                    <a:pt x="27751" y="0"/>
                  </a:moveTo>
                  <a:lnTo>
                    <a:pt x="926309" y="0"/>
                  </a:lnTo>
                  <a:cubicBezTo>
                    <a:pt x="941635" y="0"/>
                    <a:pt x="954060" y="12425"/>
                    <a:pt x="954060" y="27751"/>
                  </a:cubicBezTo>
                  <a:lnTo>
                    <a:pt x="954060" y="349906"/>
                  </a:lnTo>
                  <a:cubicBezTo>
                    <a:pt x="954060" y="357266"/>
                    <a:pt x="951136" y="364325"/>
                    <a:pt x="945932" y="369529"/>
                  </a:cubicBezTo>
                  <a:cubicBezTo>
                    <a:pt x="940727" y="374733"/>
                    <a:pt x="933669" y="377657"/>
                    <a:pt x="926309" y="377657"/>
                  </a:cubicBezTo>
                  <a:lnTo>
                    <a:pt x="27751" y="377657"/>
                  </a:lnTo>
                  <a:cubicBezTo>
                    <a:pt x="20391" y="377657"/>
                    <a:pt x="13332" y="374733"/>
                    <a:pt x="8128" y="369529"/>
                  </a:cubicBezTo>
                  <a:cubicBezTo>
                    <a:pt x="2924" y="364325"/>
                    <a:pt x="0" y="357266"/>
                    <a:pt x="0" y="349906"/>
                  </a:cubicBezTo>
                  <a:lnTo>
                    <a:pt x="0" y="27751"/>
                  </a:lnTo>
                  <a:cubicBezTo>
                    <a:pt x="0" y="20391"/>
                    <a:pt x="2924" y="13332"/>
                    <a:pt x="8128" y="8128"/>
                  </a:cubicBezTo>
                  <a:cubicBezTo>
                    <a:pt x="13332" y="2924"/>
                    <a:pt x="20391" y="0"/>
                    <a:pt x="27751" y="0"/>
                  </a:cubicBezTo>
                  <a:close/>
                </a:path>
              </a:pathLst>
            </a:custGeom>
            <a:blipFill>
              <a:blip r:embed="rId3"/>
              <a:stretch>
                <a:fillRect l="0" t="-34156" r="0" b="-34156"/>
              </a:stretch>
            </a:blipFill>
          </p:spPr>
        </p:sp>
      </p:grpSp>
      <p:grpSp>
        <p:nvGrpSpPr>
          <p:cNvPr name="Group 15" id="15"/>
          <p:cNvGrpSpPr/>
          <p:nvPr/>
        </p:nvGrpSpPr>
        <p:grpSpPr>
          <a:xfrm rot="0">
            <a:off x="1798133" y="6186884"/>
            <a:ext cx="4655546" cy="1238968"/>
            <a:chOff x="0" y="0"/>
            <a:chExt cx="1226152" cy="326312"/>
          </a:xfrm>
        </p:grpSpPr>
        <p:sp>
          <p:nvSpPr>
            <p:cNvPr name="Freeform 16" id="16"/>
            <p:cNvSpPr/>
            <p:nvPr/>
          </p:nvSpPr>
          <p:spPr>
            <a:xfrm flipH="false" flipV="false" rot="0">
              <a:off x="0" y="0"/>
              <a:ext cx="1226152" cy="326312"/>
            </a:xfrm>
            <a:custGeom>
              <a:avLst/>
              <a:gdLst/>
              <a:ahLst/>
              <a:cxnLst/>
              <a:rect r="r" b="b" t="t" l="l"/>
              <a:pathLst>
                <a:path h="326312" w="1226152">
                  <a:moveTo>
                    <a:pt x="84810" y="0"/>
                  </a:moveTo>
                  <a:lnTo>
                    <a:pt x="1141342" y="0"/>
                  </a:lnTo>
                  <a:cubicBezTo>
                    <a:pt x="1163835" y="0"/>
                    <a:pt x="1185407" y="8935"/>
                    <a:pt x="1201312" y="24840"/>
                  </a:cubicBezTo>
                  <a:cubicBezTo>
                    <a:pt x="1217217" y="40745"/>
                    <a:pt x="1226152" y="62317"/>
                    <a:pt x="1226152" y="84810"/>
                  </a:cubicBezTo>
                  <a:lnTo>
                    <a:pt x="1226152" y="241502"/>
                  </a:lnTo>
                  <a:cubicBezTo>
                    <a:pt x="1226152" y="263995"/>
                    <a:pt x="1217217" y="285567"/>
                    <a:pt x="1201312" y="301472"/>
                  </a:cubicBezTo>
                  <a:cubicBezTo>
                    <a:pt x="1185407" y="317377"/>
                    <a:pt x="1163835" y="326312"/>
                    <a:pt x="1141342" y="326312"/>
                  </a:cubicBezTo>
                  <a:lnTo>
                    <a:pt x="84810" y="326312"/>
                  </a:lnTo>
                  <a:cubicBezTo>
                    <a:pt x="37971" y="326312"/>
                    <a:pt x="0" y="288342"/>
                    <a:pt x="0" y="241502"/>
                  </a:cubicBezTo>
                  <a:lnTo>
                    <a:pt x="0" y="84810"/>
                  </a:lnTo>
                  <a:cubicBezTo>
                    <a:pt x="0" y="37971"/>
                    <a:pt x="37971" y="0"/>
                    <a:pt x="84810" y="0"/>
                  </a:cubicBezTo>
                  <a:close/>
                </a:path>
              </a:pathLst>
            </a:custGeom>
            <a:solidFill>
              <a:srgbClr val="5CE1E6"/>
            </a:solidFill>
          </p:spPr>
        </p:sp>
        <p:sp>
          <p:nvSpPr>
            <p:cNvPr name="TextBox 17" id="17"/>
            <p:cNvSpPr txBox="true"/>
            <p:nvPr/>
          </p:nvSpPr>
          <p:spPr>
            <a:xfrm>
              <a:off x="0" y="-76200"/>
              <a:ext cx="1226152" cy="40251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299786" y="426448"/>
            <a:ext cx="1864680" cy="395751"/>
          </a:xfrm>
          <a:prstGeom prst="rect">
            <a:avLst/>
          </a:prstGeom>
        </p:spPr>
        <p:txBody>
          <a:bodyPr anchor="t" rtlCol="false" tIns="0" lIns="0" bIns="0" rIns="0">
            <a:spAutoFit/>
          </a:bodyPr>
          <a:lstStyle/>
          <a:p>
            <a:pPr algn="l">
              <a:lnSpc>
                <a:spcPts val="2861"/>
              </a:lnSpc>
              <a:spcBef>
                <a:spcPct val="0"/>
              </a:spcBef>
            </a:pPr>
            <a:r>
              <a:rPr lang="en-US" b="true" sz="2044">
                <a:solidFill>
                  <a:srgbClr val="FFFFFF"/>
                </a:solidFill>
                <a:latin typeface="Futura Bold"/>
                <a:ea typeface="Futura Bold"/>
                <a:cs typeface="Futura Bold"/>
                <a:sym typeface="Futura Bold"/>
              </a:rPr>
              <a:t>Larana, Inc.</a:t>
            </a:r>
          </a:p>
        </p:txBody>
      </p:sp>
      <p:sp>
        <p:nvSpPr>
          <p:cNvPr name="TextBox 19" id="19"/>
          <p:cNvSpPr txBox="true"/>
          <p:nvPr/>
        </p:nvSpPr>
        <p:spPr>
          <a:xfrm rot="0">
            <a:off x="5930398" y="435973"/>
            <a:ext cx="1063204"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Home</a:t>
            </a:r>
          </a:p>
        </p:txBody>
      </p:sp>
      <p:sp>
        <p:nvSpPr>
          <p:cNvPr name="TextBox 20" id="20"/>
          <p:cNvSpPr txBox="true"/>
          <p:nvPr/>
        </p:nvSpPr>
        <p:spPr>
          <a:xfrm rot="0">
            <a:off x="7592475" y="445698"/>
            <a:ext cx="1115000"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Order</a:t>
            </a:r>
          </a:p>
        </p:txBody>
      </p:sp>
      <p:sp>
        <p:nvSpPr>
          <p:cNvPr name="TextBox 21" id="21"/>
          <p:cNvSpPr txBox="true"/>
          <p:nvPr/>
        </p:nvSpPr>
        <p:spPr>
          <a:xfrm rot="0">
            <a:off x="9224719" y="459676"/>
            <a:ext cx="1103318"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Project</a:t>
            </a:r>
          </a:p>
        </p:txBody>
      </p:sp>
      <p:sp>
        <p:nvSpPr>
          <p:cNvPr name="TextBox 22" id="22"/>
          <p:cNvSpPr txBox="true"/>
          <p:nvPr/>
        </p:nvSpPr>
        <p:spPr>
          <a:xfrm rot="0">
            <a:off x="10876767" y="460861"/>
            <a:ext cx="1075969"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Service</a:t>
            </a:r>
          </a:p>
        </p:txBody>
      </p:sp>
      <p:sp>
        <p:nvSpPr>
          <p:cNvPr name="TextBox 23" id="23"/>
          <p:cNvSpPr txBox="true"/>
          <p:nvPr/>
        </p:nvSpPr>
        <p:spPr>
          <a:xfrm rot="0">
            <a:off x="12671648" y="460883"/>
            <a:ext cx="1075969"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Diving</a:t>
            </a:r>
          </a:p>
        </p:txBody>
      </p:sp>
      <p:sp>
        <p:nvSpPr>
          <p:cNvPr name="TextBox 24" id="24"/>
          <p:cNvSpPr txBox="true"/>
          <p:nvPr/>
        </p:nvSpPr>
        <p:spPr>
          <a:xfrm rot="0">
            <a:off x="14673493" y="6518354"/>
            <a:ext cx="2589405" cy="3990749"/>
          </a:xfrm>
          <a:prstGeom prst="rect">
            <a:avLst/>
          </a:prstGeom>
        </p:spPr>
        <p:txBody>
          <a:bodyPr anchor="t" rtlCol="false" tIns="0" lIns="0" bIns="0" rIns="0">
            <a:spAutoFit/>
          </a:bodyPr>
          <a:lstStyle/>
          <a:p>
            <a:pPr algn="l">
              <a:lnSpc>
                <a:spcPts val="2870"/>
              </a:lnSpc>
            </a:pPr>
            <a:r>
              <a:rPr lang="en-US" sz="2050">
                <a:solidFill>
                  <a:srgbClr val="FFFFFF"/>
                </a:solidFill>
                <a:latin typeface="Futura"/>
                <a:ea typeface="Futura"/>
                <a:cs typeface="Futura"/>
                <a:sym typeface="Futura"/>
              </a:rPr>
              <a:t>1- Nefes tutarak-Serbest dalış</a:t>
            </a:r>
          </a:p>
          <a:p>
            <a:pPr algn="l">
              <a:lnSpc>
                <a:spcPts val="2870"/>
              </a:lnSpc>
            </a:pPr>
            <a:r>
              <a:rPr lang="en-US" sz="2050">
                <a:solidFill>
                  <a:srgbClr val="FFFFFF"/>
                </a:solidFill>
                <a:latin typeface="Futura"/>
                <a:ea typeface="Futura"/>
                <a:cs typeface="Futura"/>
                <a:sym typeface="Futura"/>
              </a:rPr>
              <a:t>2- Serbest dalış</a:t>
            </a:r>
          </a:p>
          <a:p>
            <a:pPr algn="l">
              <a:lnSpc>
                <a:spcPts val="2870"/>
              </a:lnSpc>
            </a:pPr>
            <a:r>
              <a:rPr lang="en-US" sz="2050">
                <a:solidFill>
                  <a:srgbClr val="FFFFFF"/>
                </a:solidFill>
                <a:latin typeface="Futura"/>
                <a:ea typeface="Futura"/>
                <a:cs typeface="Futura"/>
                <a:sym typeface="Futura"/>
              </a:rPr>
              <a:t>3- Çan dalışı</a:t>
            </a:r>
          </a:p>
          <a:p>
            <a:pPr algn="l">
              <a:lnSpc>
                <a:spcPts val="2870"/>
              </a:lnSpc>
            </a:pPr>
            <a:r>
              <a:rPr lang="en-US" sz="2050">
                <a:solidFill>
                  <a:srgbClr val="FFFFFF"/>
                </a:solidFill>
                <a:latin typeface="Futura"/>
                <a:ea typeface="Futura"/>
                <a:cs typeface="Futura"/>
                <a:sym typeface="Futura"/>
              </a:rPr>
              <a:t>4- Satıhtan(Yüzeyden) destekli veya kasklı dalış, scuba dalışı</a:t>
            </a:r>
          </a:p>
          <a:p>
            <a:pPr algn="l">
              <a:lnSpc>
                <a:spcPts val="2870"/>
              </a:lnSpc>
            </a:pPr>
            <a:r>
              <a:rPr lang="en-US" sz="2050">
                <a:solidFill>
                  <a:srgbClr val="FFFFFF"/>
                </a:solidFill>
                <a:latin typeface="Futura"/>
                <a:ea typeface="Futura"/>
                <a:cs typeface="Futura"/>
                <a:sym typeface="Futura"/>
              </a:rPr>
              <a:t>5- Satürasyon dalışı.</a:t>
            </a:r>
          </a:p>
          <a:p>
            <a:pPr algn="l">
              <a:lnSpc>
                <a:spcPts val="2870"/>
              </a:lnSpc>
            </a:pPr>
            <a:r>
              <a:rPr lang="en-US" sz="2050">
                <a:solidFill>
                  <a:srgbClr val="FFFFFF"/>
                </a:solidFill>
                <a:latin typeface="Futura"/>
                <a:ea typeface="Futura"/>
                <a:cs typeface="Futura"/>
                <a:sym typeface="Futura"/>
              </a:rPr>
              <a:t>Bugün bu yöntemlerin hepsi uygulanmaktadır</a:t>
            </a:r>
          </a:p>
          <a:p>
            <a:pPr algn="l">
              <a:lnSpc>
                <a:spcPts val="2870"/>
              </a:lnSpc>
              <a:spcBef>
                <a:spcPct val="0"/>
              </a:spcBef>
            </a:pPr>
          </a:p>
        </p:txBody>
      </p:sp>
      <p:sp>
        <p:nvSpPr>
          <p:cNvPr name="TextBox 25" id="25"/>
          <p:cNvSpPr txBox="true"/>
          <p:nvPr/>
        </p:nvSpPr>
        <p:spPr>
          <a:xfrm rot="0">
            <a:off x="8446067" y="4859594"/>
            <a:ext cx="9527130" cy="1649797"/>
          </a:xfrm>
          <a:prstGeom prst="rect">
            <a:avLst/>
          </a:prstGeom>
        </p:spPr>
        <p:txBody>
          <a:bodyPr anchor="t" rtlCol="false" tIns="0" lIns="0" bIns="0" rIns="0">
            <a:spAutoFit/>
          </a:bodyPr>
          <a:lstStyle/>
          <a:p>
            <a:pPr algn="l">
              <a:lnSpc>
                <a:spcPts val="1873"/>
              </a:lnSpc>
              <a:spcBef>
                <a:spcPct val="0"/>
              </a:spcBef>
            </a:pPr>
            <a:r>
              <a:rPr lang="en-US" sz="1338">
                <a:solidFill>
                  <a:srgbClr val="FFFFFF"/>
                </a:solidFill>
                <a:latin typeface="Futura"/>
                <a:ea typeface="Futura"/>
                <a:cs typeface="Futura"/>
                <a:sym typeface="Futura"/>
              </a:rPr>
              <a:t>Donanımlı</a:t>
            </a:r>
            <a:r>
              <a:rPr lang="en-US" sz="1338">
                <a:solidFill>
                  <a:srgbClr val="FFFFFF"/>
                </a:solidFill>
                <a:latin typeface="Futura"/>
                <a:ea typeface="Futura"/>
                <a:cs typeface="Futura"/>
                <a:sym typeface="Futura"/>
              </a:rPr>
              <a:t>(aletli) dalış, </a:t>
            </a:r>
            <a:r>
              <a:rPr lang="en-US" sz="1338" u="sng">
                <a:solidFill>
                  <a:srgbClr val="FFFFFF"/>
                </a:solidFill>
                <a:latin typeface="Futura"/>
                <a:ea typeface="Futura"/>
                <a:cs typeface="Futura"/>
                <a:sym typeface="Futura"/>
                <a:hlinkClick r:id="rId4" tooltip="https://tr.wikipedia.org/wiki/Sualt%C4%B1"/>
              </a:rPr>
              <a:t>sualtında</a:t>
            </a:r>
            <a:r>
              <a:rPr lang="en-US" sz="1338">
                <a:solidFill>
                  <a:srgbClr val="FFFFFF"/>
                </a:solidFill>
                <a:latin typeface="Futura"/>
                <a:ea typeface="Futura"/>
                <a:cs typeface="Futura"/>
                <a:sym typeface="Futura"/>
              </a:rPr>
              <a:t> nefes almak için özel donanımların kullanıldığı </a:t>
            </a:r>
            <a:r>
              <a:rPr lang="en-US" sz="1338" u="sng">
                <a:solidFill>
                  <a:srgbClr val="FFFFFF"/>
                </a:solidFill>
                <a:latin typeface="Futura"/>
                <a:ea typeface="Futura"/>
                <a:cs typeface="Futura"/>
                <a:sym typeface="Futura"/>
                <a:hlinkClick r:id="rId5" tooltip="https://tr.wikipedia.org/wiki/Dalg%C4%B1%C3%A7l%C4%B1k"/>
              </a:rPr>
              <a:t>dalış</a:t>
            </a:r>
            <a:r>
              <a:rPr lang="en-US" sz="1338">
                <a:solidFill>
                  <a:srgbClr val="FFFFFF"/>
                </a:solidFill>
                <a:latin typeface="Futura"/>
                <a:ea typeface="Futura"/>
                <a:cs typeface="Futura"/>
                <a:sym typeface="Futura"/>
              </a:rPr>
              <a:t> türüdür.</a:t>
            </a:r>
            <a:r>
              <a:rPr lang="en-US" sz="1338" u="sng">
                <a:solidFill>
                  <a:srgbClr val="FFFFFF"/>
                </a:solidFill>
                <a:latin typeface="Futura"/>
                <a:ea typeface="Futura"/>
                <a:cs typeface="Futura"/>
                <a:sym typeface="Futura"/>
                <a:hlinkClick r:id="rId6" tooltip="https://tr.wikipedia.org/wiki/Aletli_dal%C4%B1%C5%9F#cite_note-usn-1"/>
              </a:rPr>
              <a:t>[1]</a:t>
            </a:r>
            <a:r>
              <a:rPr lang="en-US" sz="1338">
                <a:solidFill>
                  <a:srgbClr val="FFFFFF"/>
                </a:solidFill>
                <a:latin typeface="Futura"/>
                <a:ea typeface="Futura"/>
                <a:cs typeface="Futura"/>
                <a:sym typeface="Futura"/>
              </a:rPr>
              <a:t> Scuba diving, sualtında bağımsız ve taşınabilen bir tüpte taşıdığımız basınçlı hava ve/ veya gazların ortam basıncına regüle edilerek solunmasını sağlayan sistemi tarif eder. Scuba, scuba ekipmanı, scuba yapmak gibi farklı kullanımlarla yapılan sporu, kullanılan ekipmanı ya da rekreasyonel aktiviteyi tanımlayabilir </a:t>
            </a:r>
          </a:p>
          <a:p>
            <a:pPr algn="l">
              <a:lnSpc>
                <a:spcPts val="1873"/>
              </a:lnSpc>
              <a:spcBef>
                <a:spcPct val="0"/>
              </a:spcBef>
            </a:pPr>
            <a:r>
              <a:rPr lang="en-US" sz="1338">
                <a:solidFill>
                  <a:srgbClr val="FFFFFF"/>
                </a:solidFill>
                <a:latin typeface="Futura"/>
                <a:ea typeface="Futura"/>
                <a:cs typeface="Futura"/>
                <a:sym typeface="Futura"/>
              </a:rPr>
              <a:t>Dünya'nın eski mesleklerinden biri olan sualtına dalma öncelerde batan gemilerin mallarını çıkarmak, hazine arayışları, </a:t>
            </a:r>
            <a:r>
              <a:rPr lang="en-US" sz="1338" u="sng">
                <a:solidFill>
                  <a:srgbClr val="FFFFFF"/>
                </a:solidFill>
                <a:latin typeface="Futura"/>
                <a:ea typeface="Futura"/>
                <a:cs typeface="Futura"/>
                <a:sym typeface="Futura"/>
                <a:hlinkClick r:id="rId7" tooltip="https://tr.wikipedia.org/wiki/Avlanma"/>
              </a:rPr>
              <a:t>avlanma</a:t>
            </a:r>
            <a:r>
              <a:rPr lang="en-US" sz="1338">
                <a:solidFill>
                  <a:srgbClr val="FFFFFF"/>
                </a:solidFill>
                <a:latin typeface="Futura"/>
                <a:ea typeface="Futura"/>
                <a:cs typeface="Futura"/>
                <a:sym typeface="Futura"/>
              </a:rPr>
              <a:t> veya inci, sünger ve benzeri kıymetli malzemenin çıkarılması için yapılırdı. Kore ve Japonya'da AMA adı verilen kadın dalgıçlar halen çalışmaktadır. Arthur J. Bachrach 1982 yılında dalışı beş ana metot tanımlamaktadır</a:t>
            </a:r>
          </a:p>
        </p:txBody>
      </p:sp>
      <p:sp>
        <p:nvSpPr>
          <p:cNvPr name="TextBox 26" id="26"/>
          <p:cNvSpPr txBox="true"/>
          <p:nvPr/>
        </p:nvSpPr>
        <p:spPr>
          <a:xfrm rot="0">
            <a:off x="2024871" y="6258487"/>
            <a:ext cx="4191920" cy="1167365"/>
          </a:xfrm>
          <a:prstGeom prst="rect">
            <a:avLst/>
          </a:prstGeom>
        </p:spPr>
        <p:txBody>
          <a:bodyPr anchor="t" rtlCol="false" tIns="0" lIns="0" bIns="0" rIns="0">
            <a:spAutoFit/>
          </a:bodyPr>
          <a:lstStyle/>
          <a:p>
            <a:pPr algn="ctr">
              <a:lnSpc>
                <a:spcPts val="4432"/>
              </a:lnSpc>
              <a:spcBef>
                <a:spcPct val="0"/>
              </a:spcBef>
            </a:pPr>
            <a:r>
              <a:rPr lang="en-US" b="true" sz="3165" spc="709">
                <a:solidFill>
                  <a:srgbClr val="FFFFFF"/>
                </a:solidFill>
                <a:latin typeface="Futura Bold"/>
                <a:ea typeface="Futura Bold"/>
                <a:cs typeface="Futura Bold"/>
                <a:sym typeface="Futura Bold"/>
              </a:rPr>
              <a:t>SCUBA DİVİNG HAKKINDA</a:t>
            </a:r>
          </a:p>
        </p:txBody>
      </p:sp>
      <p:sp>
        <p:nvSpPr>
          <p:cNvPr name="TextBox 27" id="27"/>
          <p:cNvSpPr txBox="true"/>
          <p:nvPr/>
        </p:nvSpPr>
        <p:spPr>
          <a:xfrm rot="0">
            <a:off x="1798133" y="7792799"/>
            <a:ext cx="5009806" cy="226695"/>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Futura"/>
                <a:ea typeface="Futura"/>
                <a:cs typeface="Futura"/>
                <a:sym typeface="Futura"/>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719" y="4445507"/>
            <a:ext cx="5246370" cy="4448796"/>
            <a:chOff x="0" y="0"/>
            <a:chExt cx="812800" cy="689235"/>
          </a:xfrm>
        </p:grpSpPr>
        <p:sp>
          <p:nvSpPr>
            <p:cNvPr name="Freeform 3" id="3"/>
            <p:cNvSpPr/>
            <p:nvPr/>
          </p:nvSpPr>
          <p:spPr>
            <a:xfrm flipH="false" flipV="false" rot="0">
              <a:off x="0" y="0"/>
              <a:ext cx="812800" cy="689235"/>
            </a:xfrm>
            <a:custGeom>
              <a:avLst/>
              <a:gdLst/>
              <a:ahLst/>
              <a:cxnLst/>
              <a:rect r="r" b="b" t="t" l="l"/>
              <a:pathLst>
                <a:path h="689235" w="812800">
                  <a:moveTo>
                    <a:pt x="0" y="0"/>
                  </a:moveTo>
                  <a:lnTo>
                    <a:pt x="812800" y="0"/>
                  </a:lnTo>
                  <a:lnTo>
                    <a:pt x="812800" y="689235"/>
                  </a:lnTo>
                  <a:lnTo>
                    <a:pt x="0" y="689235"/>
                  </a:lnTo>
                  <a:close/>
                </a:path>
              </a:pathLst>
            </a:custGeom>
            <a:blipFill>
              <a:blip r:embed="rId2"/>
              <a:stretch>
                <a:fillRect l="-14064" t="0" r="-14064" b="0"/>
              </a:stretch>
            </a:blipFill>
          </p:spPr>
        </p:sp>
      </p:grpSp>
      <p:grpSp>
        <p:nvGrpSpPr>
          <p:cNvPr name="Group 4" id="4"/>
          <p:cNvGrpSpPr/>
          <p:nvPr/>
        </p:nvGrpSpPr>
        <p:grpSpPr>
          <a:xfrm rot="0">
            <a:off x="13041630" y="4445507"/>
            <a:ext cx="5246370" cy="4448796"/>
            <a:chOff x="0" y="0"/>
            <a:chExt cx="812800" cy="689235"/>
          </a:xfrm>
        </p:grpSpPr>
        <p:sp>
          <p:nvSpPr>
            <p:cNvPr name="Freeform 5" id="5"/>
            <p:cNvSpPr/>
            <p:nvPr/>
          </p:nvSpPr>
          <p:spPr>
            <a:xfrm flipH="false" flipV="false" rot="0">
              <a:off x="0" y="0"/>
              <a:ext cx="812800" cy="689235"/>
            </a:xfrm>
            <a:custGeom>
              <a:avLst/>
              <a:gdLst/>
              <a:ahLst/>
              <a:cxnLst/>
              <a:rect r="r" b="b" t="t" l="l"/>
              <a:pathLst>
                <a:path h="689235" w="812800">
                  <a:moveTo>
                    <a:pt x="0" y="0"/>
                  </a:moveTo>
                  <a:lnTo>
                    <a:pt x="812800" y="0"/>
                  </a:lnTo>
                  <a:lnTo>
                    <a:pt x="812800" y="689235"/>
                  </a:lnTo>
                  <a:lnTo>
                    <a:pt x="0" y="689235"/>
                  </a:lnTo>
                  <a:close/>
                </a:path>
              </a:pathLst>
            </a:custGeom>
            <a:blipFill>
              <a:blip r:embed="rId3"/>
              <a:stretch>
                <a:fillRect l="0" t="-36250" r="0" b="-36250"/>
              </a:stretch>
            </a:blipFill>
          </p:spPr>
        </p:sp>
      </p:grpSp>
      <p:sp>
        <p:nvSpPr>
          <p:cNvPr name="TextBox 6" id="6"/>
          <p:cNvSpPr txBox="true"/>
          <p:nvPr/>
        </p:nvSpPr>
        <p:spPr>
          <a:xfrm rot="0">
            <a:off x="2299786" y="426448"/>
            <a:ext cx="1864680" cy="395751"/>
          </a:xfrm>
          <a:prstGeom prst="rect">
            <a:avLst/>
          </a:prstGeom>
        </p:spPr>
        <p:txBody>
          <a:bodyPr anchor="t" rtlCol="false" tIns="0" lIns="0" bIns="0" rIns="0">
            <a:spAutoFit/>
          </a:bodyPr>
          <a:lstStyle/>
          <a:p>
            <a:pPr algn="l">
              <a:lnSpc>
                <a:spcPts val="2861"/>
              </a:lnSpc>
              <a:spcBef>
                <a:spcPct val="0"/>
              </a:spcBef>
            </a:pPr>
            <a:r>
              <a:rPr lang="en-US" b="true" sz="2044">
                <a:solidFill>
                  <a:srgbClr val="FFFFFF"/>
                </a:solidFill>
                <a:latin typeface="Futura Bold"/>
                <a:ea typeface="Futura Bold"/>
                <a:cs typeface="Futura Bold"/>
                <a:sym typeface="Futura Bold"/>
              </a:rPr>
              <a:t>Larana, Inc.</a:t>
            </a:r>
          </a:p>
        </p:txBody>
      </p:sp>
      <p:sp>
        <p:nvSpPr>
          <p:cNvPr name="TextBox 7" id="7"/>
          <p:cNvSpPr txBox="true"/>
          <p:nvPr/>
        </p:nvSpPr>
        <p:spPr>
          <a:xfrm rot="0">
            <a:off x="5930398" y="435973"/>
            <a:ext cx="1063204"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Home</a:t>
            </a:r>
          </a:p>
        </p:txBody>
      </p:sp>
      <p:sp>
        <p:nvSpPr>
          <p:cNvPr name="TextBox 8" id="8"/>
          <p:cNvSpPr txBox="true"/>
          <p:nvPr/>
        </p:nvSpPr>
        <p:spPr>
          <a:xfrm rot="0">
            <a:off x="7592475" y="445698"/>
            <a:ext cx="1115000"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Order</a:t>
            </a:r>
          </a:p>
        </p:txBody>
      </p:sp>
      <p:sp>
        <p:nvSpPr>
          <p:cNvPr name="TextBox 9" id="9"/>
          <p:cNvSpPr txBox="true"/>
          <p:nvPr/>
        </p:nvSpPr>
        <p:spPr>
          <a:xfrm rot="0">
            <a:off x="9224719" y="459676"/>
            <a:ext cx="1103318"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Project</a:t>
            </a:r>
          </a:p>
        </p:txBody>
      </p:sp>
      <p:sp>
        <p:nvSpPr>
          <p:cNvPr name="TextBox 10" id="10"/>
          <p:cNvSpPr txBox="true"/>
          <p:nvPr/>
        </p:nvSpPr>
        <p:spPr>
          <a:xfrm rot="0">
            <a:off x="12671648" y="460883"/>
            <a:ext cx="1075969"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Diving</a:t>
            </a:r>
          </a:p>
        </p:txBody>
      </p:sp>
      <p:sp>
        <p:nvSpPr>
          <p:cNvPr name="TextBox 11" id="11"/>
          <p:cNvSpPr txBox="true"/>
          <p:nvPr/>
        </p:nvSpPr>
        <p:spPr>
          <a:xfrm rot="0">
            <a:off x="14461992" y="460883"/>
            <a:ext cx="1075969"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Now</a:t>
            </a:r>
          </a:p>
        </p:txBody>
      </p:sp>
      <p:sp>
        <p:nvSpPr>
          <p:cNvPr name="TextBox 12" id="12"/>
          <p:cNvSpPr txBox="true"/>
          <p:nvPr/>
        </p:nvSpPr>
        <p:spPr>
          <a:xfrm rot="0">
            <a:off x="5949226" y="219075"/>
            <a:ext cx="6550986" cy="1553017"/>
          </a:xfrm>
          <a:prstGeom prst="rect">
            <a:avLst/>
          </a:prstGeom>
        </p:spPr>
        <p:txBody>
          <a:bodyPr anchor="t" rtlCol="false" tIns="0" lIns="0" bIns="0" rIns="0">
            <a:spAutoFit/>
          </a:bodyPr>
          <a:lstStyle/>
          <a:p>
            <a:pPr algn="r">
              <a:lnSpc>
                <a:spcPts val="11642"/>
              </a:lnSpc>
            </a:pPr>
            <a:r>
              <a:rPr lang="en-US" sz="11642">
                <a:solidFill>
                  <a:srgbClr val="2A76F3"/>
                </a:solidFill>
                <a:latin typeface="League Spartan"/>
                <a:ea typeface="League Spartan"/>
                <a:cs typeface="League Spartan"/>
                <a:sym typeface="League Spartan"/>
              </a:rPr>
              <a:t>TARİHEİ</a:t>
            </a:r>
          </a:p>
        </p:txBody>
      </p:sp>
      <p:sp>
        <p:nvSpPr>
          <p:cNvPr name="TextBox 13" id="13"/>
          <p:cNvSpPr txBox="true"/>
          <p:nvPr/>
        </p:nvSpPr>
        <p:spPr>
          <a:xfrm rot="0">
            <a:off x="80719" y="1267354"/>
            <a:ext cx="18288000" cy="3178154"/>
          </a:xfrm>
          <a:prstGeom prst="rect">
            <a:avLst/>
          </a:prstGeom>
        </p:spPr>
        <p:txBody>
          <a:bodyPr anchor="t" rtlCol="false" tIns="0" lIns="0" bIns="0" rIns="0">
            <a:spAutoFit/>
          </a:bodyPr>
          <a:lstStyle/>
          <a:p>
            <a:pPr algn="l">
              <a:lnSpc>
                <a:spcPts val="1689"/>
              </a:lnSpc>
            </a:pPr>
            <a:r>
              <a:rPr lang="en-US" sz="1206">
                <a:solidFill>
                  <a:srgbClr val="041B29"/>
                </a:solidFill>
                <a:latin typeface="Futura"/>
                <a:ea typeface="Futura"/>
                <a:cs typeface="Futura"/>
                <a:sym typeface="Futura"/>
              </a:rPr>
              <a:t>Askeri amaçlı dalışlar ise M.Ö. 1194 - 1195 yıllarında </a:t>
            </a:r>
            <a:r>
              <a:rPr lang="en-US" sz="1206" u="sng">
                <a:solidFill>
                  <a:srgbClr val="041B29"/>
                </a:solidFill>
                <a:latin typeface="Futura"/>
                <a:ea typeface="Futura"/>
                <a:cs typeface="Futura"/>
                <a:sym typeface="Futura"/>
                <a:hlinkClick r:id="rId4" tooltip="https://tr.wikipedia.org/wiki/Troya"/>
              </a:rPr>
              <a:t>Truva</a:t>
            </a:r>
            <a:r>
              <a:rPr lang="en-US" sz="1206">
                <a:solidFill>
                  <a:srgbClr val="041B29"/>
                </a:solidFill>
                <a:latin typeface="Futura"/>
                <a:ea typeface="Futura"/>
                <a:cs typeface="Futura"/>
                <a:sym typeface="Futura"/>
              </a:rPr>
              <a:t> savaşları sırasında başlamış olup ilk faaliyetler ise düşman gemilerinin halatlarını kesmek ya da gemilerin altında delikler açmaktan ibaretti. Romalılar zamanında ise dalgıçlara karşı gemiler halat yerine zincir kullanmaya başladılar. Tarihi kayıtlara göre </a:t>
            </a:r>
            <a:r>
              <a:rPr lang="en-US" sz="1206" u="sng">
                <a:solidFill>
                  <a:srgbClr val="041B29"/>
                </a:solidFill>
                <a:latin typeface="Futura"/>
                <a:ea typeface="Futura"/>
                <a:cs typeface="Futura"/>
                <a:sym typeface="Futura"/>
                <a:hlinkClick r:id="rId5" tooltip="https://tr.wikipedia.org/wiki/%C4%B0skender"/>
              </a:rPr>
              <a:t>Büyük İskender</a:t>
            </a:r>
            <a:r>
              <a:rPr lang="en-US" sz="1206">
                <a:solidFill>
                  <a:srgbClr val="041B29"/>
                </a:solidFill>
                <a:latin typeface="Futura"/>
                <a:ea typeface="Futura"/>
                <a:cs typeface="Futura"/>
                <a:sym typeface="Futura"/>
              </a:rPr>
              <a:t> M.Ö. 332 yılında kuşattığı </a:t>
            </a:r>
            <a:r>
              <a:rPr lang="en-US" sz="1206" u="sng">
                <a:solidFill>
                  <a:srgbClr val="041B29"/>
                </a:solidFill>
                <a:latin typeface="Futura"/>
                <a:ea typeface="Futura"/>
                <a:cs typeface="Futura"/>
                <a:sym typeface="Futura"/>
                <a:hlinkClick r:id="rId6" tooltip="https://tr.wikipedia.org/wiki/Sur_(antik_kent)"/>
              </a:rPr>
              <a:t>Tyre</a:t>
            </a:r>
            <a:r>
              <a:rPr lang="en-US" sz="1206">
                <a:solidFill>
                  <a:srgbClr val="041B29"/>
                </a:solidFill>
                <a:latin typeface="Futura"/>
                <a:ea typeface="Futura"/>
                <a:cs typeface="Futura"/>
                <a:sym typeface="Futura"/>
              </a:rPr>
              <a:t> limanı (şimdiki </a:t>
            </a:r>
            <a:r>
              <a:rPr lang="en-US" sz="1206" u="sng">
                <a:solidFill>
                  <a:srgbClr val="041B29"/>
                </a:solidFill>
                <a:latin typeface="Futura"/>
                <a:ea typeface="Futura"/>
                <a:cs typeface="Futura"/>
                <a:sym typeface="Futura"/>
                <a:hlinkClick r:id="rId7" tooltip="https://tr.wikipedia.org/wiki/L%C3%BCbnan"/>
              </a:rPr>
              <a:t>Lübnan</a:t>
            </a:r>
            <a:r>
              <a:rPr lang="en-US" sz="1206">
                <a:solidFill>
                  <a:srgbClr val="041B29"/>
                </a:solidFill>
                <a:latin typeface="Futura"/>
                <a:ea typeface="Futura"/>
                <a:cs typeface="Futura"/>
                <a:sym typeface="Futura"/>
              </a:rPr>
              <a:t> da) önündeki sualtı engellerini dalgıçlar kullanarak temizletmiş, hatta kendisinin de cam bir fanus içerisinde dalarak dalgıçları denetlemiştir. Bu çağda </a:t>
            </a:r>
            <a:r>
              <a:rPr lang="en-US" sz="1206" u="sng">
                <a:solidFill>
                  <a:srgbClr val="041B29"/>
                </a:solidFill>
                <a:latin typeface="Futura"/>
                <a:ea typeface="Futura"/>
                <a:cs typeface="Futura"/>
                <a:sym typeface="Futura"/>
                <a:hlinkClick r:id="rId8" tooltip="https://tr.wikipedia.org/wiki/Do%C4%9Fu_Akdeniz"/>
              </a:rPr>
              <a:t>Doğu Akdeniz</a:t>
            </a:r>
            <a:r>
              <a:rPr lang="en-US" sz="1206">
                <a:solidFill>
                  <a:srgbClr val="041B29"/>
                </a:solidFill>
                <a:latin typeface="Futura"/>
                <a:ea typeface="Futura"/>
                <a:cs typeface="Futura"/>
                <a:sym typeface="Futura"/>
              </a:rPr>
              <a:t>’de aktif sualtı arama kurtarma işleri bir düzene bağlanarak kanun kapsamına alındı. Derinlik ve risk faktörleri hesaplanarak ücret cetvell</a:t>
            </a:r>
          </a:p>
          <a:p>
            <a:pPr algn="l">
              <a:lnSpc>
                <a:spcPts val="1689"/>
              </a:lnSpc>
            </a:pPr>
            <a:r>
              <a:rPr lang="en-US" sz="1206">
                <a:solidFill>
                  <a:srgbClr val="041B29"/>
                </a:solidFill>
                <a:latin typeface="Futura"/>
                <a:ea typeface="Futura"/>
                <a:cs typeface="Futura"/>
                <a:sym typeface="Futura"/>
              </a:rPr>
              <a:t>eri buna göre düzenlenmiştir. Yunan tarihçi </a:t>
            </a:r>
            <a:r>
              <a:rPr lang="en-US" sz="1206" u="sng">
                <a:solidFill>
                  <a:srgbClr val="041B29"/>
                </a:solidFill>
                <a:latin typeface="Futura"/>
                <a:ea typeface="Futura"/>
                <a:cs typeface="Futura"/>
                <a:sym typeface="Futura"/>
                <a:hlinkClick r:id="rId9" tooltip="https://tr.wikipedia.org/wiki/Herodot"/>
              </a:rPr>
              <a:t>Herodotos</a:t>
            </a:r>
            <a:r>
              <a:rPr lang="en-US" sz="1206">
                <a:solidFill>
                  <a:srgbClr val="041B29"/>
                </a:solidFill>
                <a:latin typeface="Futura"/>
                <a:ea typeface="Futura"/>
                <a:cs typeface="Futura"/>
                <a:sym typeface="Futura"/>
              </a:rPr>
              <a:t>, </a:t>
            </a:r>
            <a:r>
              <a:rPr lang="en-US" sz="1206" u="sng">
                <a:solidFill>
                  <a:srgbClr val="041B29"/>
                </a:solidFill>
                <a:latin typeface="Futura"/>
                <a:ea typeface="Futura"/>
                <a:cs typeface="Futura"/>
                <a:sym typeface="Futura"/>
                <a:hlinkClick r:id="rId10" tooltip="https://tr.wikipedia.org/wiki/I._Serhas"/>
              </a:rPr>
              <a:t>Pers kralı Xerxes</a:t>
            </a:r>
            <a:r>
              <a:rPr lang="en-US" sz="1206">
                <a:solidFill>
                  <a:srgbClr val="041B29"/>
                </a:solidFill>
                <a:latin typeface="Futura"/>
                <a:ea typeface="Futura"/>
                <a:cs typeface="Futura"/>
                <a:sym typeface="Futura"/>
              </a:rPr>
              <a:t> in batık bir defineyi çıkartması için esir dalgıç Scyllis’i kullandığından bahseder. </a:t>
            </a:r>
          </a:p>
          <a:p>
            <a:pPr algn="l">
              <a:lnSpc>
                <a:spcPts val="1689"/>
              </a:lnSpc>
              <a:spcBef>
                <a:spcPct val="0"/>
              </a:spcBef>
            </a:pPr>
            <a:r>
              <a:rPr lang="en-US" sz="1206">
                <a:solidFill>
                  <a:srgbClr val="041B29"/>
                </a:solidFill>
                <a:latin typeface="Futura"/>
                <a:ea typeface="Futura"/>
                <a:cs typeface="Futura"/>
                <a:sym typeface="Futura"/>
              </a:rPr>
              <a:t>Leonardo da Vinci paletler ve dalış aletleri çizmiş ve dalgıca hava sağlamak için kafasına şarap tulumu geçirme fikrini ortaya atmışsa da bugünkü dalış malzemelerine çok benzeyen eskizler o dönemde sadece kağıt üzerinde kalmıştır. Bu belki de kayıtlara geçen ilk SCUBA aparatıdır. Borelli adında bir diğer İtalyan dalgıç kullandığı havanın yeniden temizlenmesi gerektiğini fark etmiş, bakır bir borudan geçirilen kirli havanın deniz suyu ile soğutularak temizlenme fikrini ortaya atmıştır. Bu da belki günümüzdeki kapalı devre modelinin öncüsü sayılabilir. Dalış çanları, sualtında kalma süresini uzatan ilk başarılı çalışma olmuştur. 1691 yılında Edmund HALLEY ilk dalış çanının patentini almıştır. O dönemde Spalding adlı bir İskoç da çanın üst bölümüne ilave bir bölüm koyarak büyük bir gelişme sağladı. Bunların ilk örnekleri içlerine hava hapsedilen “dalış çanı” adı verilen aparatlar oldu. Dalış çanında suyun içindekiler için nefes alınabilecek bir ortam oluşturulmaya çalışılıyordu. İngiliz ve Fransızlar 16. yüzyılda deriden dalış elbiseleri yapmaya başlamışlardı. Su üstünden körüklenen hava 20 metre derindeki dalgıca hortumlar vasıtasıyla ulaştırılıyordu. Kasklar tamamen kapalıydı, </a:t>
            </a:r>
            <a:r>
              <a:rPr lang="en-US" sz="1206" u="sng">
                <a:solidFill>
                  <a:srgbClr val="041B29"/>
                </a:solidFill>
                <a:latin typeface="Futura"/>
                <a:ea typeface="Futura"/>
                <a:cs typeface="Futura"/>
                <a:sym typeface="Futura"/>
                <a:hlinkClick r:id="rId11" tooltip="https://tr.wikipedia.org/wiki/Metal"/>
              </a:rPr>
              <a:t>metalden</a:t>
            </a:r>
            <a:r>
              <a:rPr lang="en-US" sz="1206" u="sng">
                <a:solidFill>
                  <a:srgbClr val="041B29"/>
                </a:solidFill>
                <a:latin typeface="Futura"/>
                <a:ea typeface="Futura"/>
                <a:cs typeface="Futura"/>
                <a:sym typeface="Futura"/>
                <a:hlinkClick r:id="rId12" tooltip="https://tr.wikipedia.org/wiki/Aletli_dal%C4%B1%C5%9F#cite_note-2"/>
              </a:rPr>
              <a:t>[2]</a:t>
            </a:r>
            <a:r>
              <a:rPr lang="en-US" sz="1206">
                <a:solidFill>
                  <a:srgbClr val="041B29"/>
                </a:solidFill>
                <a:latin typeface="Futura"/>
                <a:ea typeface="Futura"/>
                <a:cs typeface="Futura"/>
                <a:sym typeface="Futura"/>
              </a:rPr>
              <a:t> yapılmıştı. Dalgıç basıncı kendi ayarlıyordu. </a:t>
            </a:r>
            <a:r>
              <a:rPr lang="en-US" sz="1206" u="sng">
                <a:solidFill>
                  <a:srgbClr val="041B29"/>
                </a:solidFill>
                <a:latin typeface="Futura"/>
                <a:ea typeface="Futura"/>
                <a:cs typeface="Futura"/>
                <a:sym typeface="Futura"/>
                <a:hlinkClick r:id="rId13" tooltip="https://tr.wikipedia.org/w/index.php?title=John_Lethbridge&amp;action=edit&amp;redlink=1"/>
              </a:rPr>
              <a:t>John Lethbridge</a:t>
            </a:r>
            <a:r>
              <a:rPr lang="en-US" sz="1206">
                <a:solidFill>
                  <a:srgbClr val="041B29"/>
                </a:solidFill>
                <a:latin typeface="Futura"/>
                <a:ea typeface="Futura"/>
                <a:cs typeface="Futura"/>
                <a:sym typeface="Futura"/>
              </a:rPr>
              <a:t> [</a:t>
            </a:r>
            <a:r>
              <a:rPr lang="en-US" sz="1206" u="sng">
                <a:solidFill>
                  <a:srgbClr val="041B29"/>
                </a:solidFill>
                <a:latin typeface="Futura"/>
                <a:ea typeface="Futura"/>
                <a:cs typeface="Futura"/>
                <a:sym typeface="Futura"/>
                <a:hlinkClick r:id="rId14" tooltip="https://en.wikipedia.org/wiki/John_Lethbridge"/>
              </a:rPr>
              <a:t>en</a:t>
            </a:r>
            <a:r>
              <a:rPr lang="en-US" sz="1206">
                <a:solidFill>
                  <a:srgbClr val="041B29"/>
                </a:solidFill>
                <a:latin typeface="Futura"/>
                <a:ea typeface="Futura"/>
                <a:cs typeface="Futura"/>
                <a:sym typeface="Futura"/>
              </a:rPr>
              <a:t>] 1715'te ilk dalış kıyafetini, W. H. James 1825'te üzerinde sıkıştırılmış hava bulunan elbiseyi üretti. </a:t>
            </a:r>
            <a:r>
              <a:rPr lang="en-US" sz="1206" u="sng">
                <a:solidFill>
                  <a:srgbClr val="041B29"/>
                </a:solidFill>
                <a:latin typeface="Futura"/>
                <a:ea typeface="Futura"/>
                <a:cs typeface="Futura"/>
                <a:sym typeface="Futura"/>
                <a:hlinkClick r:id="rId15" tooltip="https://tr.wikipedia.org/w/index.php?title=Henry_Fleuss&amp;action=edit&amp;redlink=1"/>
              </a:rPr>
              <a:t>Henry Fleuss</a:t>
            </a:r>
            <a:r>
              <a:rPr lang="en-US" sz="1206">
                <a:solidFill>
                  <a:srgbClr val="041B29"/>
                </a:solidFill>
                <a:latin typeface="Futura"/>
                <a:ea typeface="Futura"/>
                <a:cs typeface="Futura"/>
                <a:sym typeface="Futura"/>
              </a:rPr>
              <a:t> [</a:t>
            </a:r>
            <a:r>
              <a:rPr lang="en-US" sz="1206" u="sng">
                <a:solidFill>
                  <a:srgbClr val="041B29"/>
                </a:solidFill>
                <a:latin typeface="Futura"/>
                <a:ea typeface="Futura"/>
                <a:cs typeface="Futura"/>
                <a:sym typeface="Futura"/>
                <a:hlinkClick r:id="rId16" tooltip="https://en.wikipedia.org/wiki/Henry_Fleuss"/>
              </a:rPr>
              <a:t>en</a:t>
            </a:r>
            <a:r>
              <a:rPr lang="en-US" sz="1206">
                <a:solidFill>
                  <a:srgbClr val="041B29"/>
                </a:solidFill>
                <a:latin typeface="Futura"/>
                <a:ea typeface="Futura"/>
                <a:cs typeface="Futura"/>
                <a:sym typeface="Futura"/>
              </a:rPr>
              <a:t>] 1878'de yukarıya bağımlı olmayan bağımsız donanımı ile 18 metreye indi.1908'de </a:t>
            </a:r>
            <a:r>
              <a:rPr lang="en-US" sz="1206" u="sng">
                <a:solidFill>
                  <a:srgbClr val="041B29"/>
                </a:solidFill>
                <a:latin typeface="Futura"/>
                <a:ea typeface="Futura"/>
                <a:cs typeface="Futura"/>
                <a:sym typeface="Futura"/>
                <a:hlinkClick r:id="rId17" tooltip="https://tr.wikipedia.org/w/index.php?title=Friedrich_Von_Drieberg&amp;action=edit&amp;redlink=1"/>
              </a:rPr>
              <a:t>Friedrich Von Drieberg</a:t>
            </a:r>
            <a:r>
              <a:rPr lang="en-US" sz="1206">
                <a:solidFill>
                  <a:srgbClr val="041B29"/>
                </a:solidFill>
                <a:latin typeface="Futura"/>
                <a:ea typeface="Futura"/>
                <a:cs typeface="Futura"/>
                <a:sym typeface="Futura"/>
              </a:rPr>
              <a:t> [</a:t>
            </a:r>
            <a:r>
              <a:rPr lang="en-US" sz="1206" u="sng">
                <a:solidFill>
                  <a:srgbClr val="041B29"/>
                </a:solidFill>
                <a:latin typeface="Futura"/>
                <a:ea typeface="Futura"/>
                <a:cs typeface="Futura"/>
                <a:sym typeface="Futura"/>
                <a:hlinkClick r:id="rId18" tooltip="https://de.wikipedia.org/wiki/Friedrich_Johann_von_Drieberg"/>
              </a:rPr>
              <a:t>de</a:t>
            </a:r>
            <a:r>
              <a:rPr lang="en-US" sz="1206">
                <a:solidFill>
                  <a:srgbClr val="041B29"/>
                </a:solidFill>
                <a:latin typeface="Futura"/>
                <a:ea typeface="Futura"/>
                <a:cs typeface="Futura"/>
                <a:sym typeface="Futura"/>
              </a:rPr>
              <a:t>] bir kutu içinde </a:t>
            </a:r>
            <a:r>
              <a:rPr lang="en-US" sz="1206" u="sng">
                <a:solidFill>
                  <a:srgbClr val="041B29"/>
                </a:solidFill>
                <a:latin typeface="Futura"/>
                <a:ea typeface="Futura"/>
                <a:cs typeface="Futura"/>
                <a:sym typeface="Futura"/>
                <a:hlinkClick r:id="rId19" tooltip="https://tr.wikipedia.org/wiki/Triton"/>
              </a:rPr>
              <a:t>Triton</a:t>
            </a:r>
            <a:r>
              <a:rPr lang="en-US" sz="1206">
                <a:solidFill>
                  <a:srgbClr val="041B29"/>
                </a:solidFill>
                <a:latin typeface="Futura"/>
                <a:ea typeface="Futura"/>
                <a:cs typeface="Futura"/>
                <a:sym typeface="Futura"/>
              </a:rPr>
              <a:t> adı verilen ve sıkıştırılmış hava bulunan sistem yapmış fakat çalışmamıştır yalnız bu deneme sıkıştırılmış havanın dalıcının arkasına eklenerek gerekli havayı verebilen bir sistemin yapılabileceği inancını doğurmuştur.</a:t>
            </a:r>
            <a:r>
              <a:rPr lang="en-US" sz="1206" u="sng">
                <a:solidFill>
                  <a:srgbClr val="041B29"/>
                </a:solidFill>
                <a:latin typeface="Futura"/>
                <a:ea typeface="Futura"/>
                <a:cs typeface="Futura"/>
                <a:sym typeface="Futura"/>
                <a:hlinkClick r:id="rId20" tooltip="https://tr.wikipedia.org/wiki/Aletli_dal%C4%B1%C5%9F#cite_note-3"/>
              </a:rPr>
              <a:t>[3]</a:t>
            </a:r>
            <a:r>
              <a:rPr lang="en-US" sz="1206">
                <a:solidFill>
                  <a:srgbClr val="041B29"/>
                </a:solidFill>
                <a:latin typeface="Futura"/>
                <a:ea typeface="Futura"/>
                <a:cs typeface="Futura"/>
                <a:sym typeface="Futura"/>
              </a:rPr>
              <a:t> 1918 yılında Ohgushi adlı Japon, hava kaynağından gelen hortumun uçlarını dişleriyle kontrol ederek dalışlar gerçekleştirmiştir. Fransız deniz subayı </a:t>
            </a:r>
            <a:r>
              <a:rPr lang="en-US" sz="1206" u="sng">
                <a:solidFill>
                  <a:srgbClr val="041B29"/>
                </a:solidFill>
                <a:latin typeface="Futura"/>
                <a:ea typeface="Futura"/>
                <a:cs typeface="Futura"/>
                <a:sym typeface="Futura"/>
                <a:hlinkClick r:id="rId21" tooltip="https://tr.wikipedia.org/w/index.php?title=Yves_Le_Prieur&amp;action=edit&amp;redlink=1"/>
              </a:rPr>
              <a:t>Yves Le Prieur</a:t>
            </a:r>
            <a:r>
              <a:rPr lang="en-US" sz="1206">
                <a:solidFill>
                  <a:srgbClr val="041B29"/>
                </a:solidFill>
                <a:latin typeface="Futura"/>
                <a:ea typeface="Futura"/>
                <a:cs typeface="Futura"/>
                <a:sym typeface="Futura"/>
              </a:rPr>
              <a:t> [</a:t>
            </a:r>
            <a:r>
              <a:rPr lang="en-US" sz="1206" u="sng">
                <a:solidFill>
                  <a:srgbClr val="041B29"/>
                </a:solidFill>
                <a:latin typeface="Futura"/>
                <a:ea typeface="Futura"/>
                <a:cs typeface="Futura"/>
                <a:sym typeface="Futura"/>
                <a:hlinkClick r:id="rId22" tooltip="https://en.wikipedia.org/wiki/Yves_Le_Prieur"/>
              </a:rPr>
              <a:t>en</a:t>
            </a:r>
            <a:r>
              <a:rPr lang="en-US" sz="1206">
                <a:solidFill>
                  <a:srgbClr val="041B29"/>
                </a:solidFill>
                <a:latin typeface="Futura"/>
                <a:ea typeface="Futura"/>
                <a:cs typeface="Futura"/>
                <a:sym typeface="Futura"/>
              </a:rPr>
              <a:t>], 1926 yılında bugünkü tüplerin atası olabilecek buluşunun patentini aldı. </a:t>
            </a:r>
            <a:r>
              <a:rPr lang="en-US" sz="1206" u="sng">
                <a:solidFill>
                  <a:srgbClr val="041B29"/>
                </a:solidFill>
                <a:latin typeface="Futura"/>
                <a:ea typeface="Futura"/>
                <a:cs typeface="Futura"/>
                <a:sym typeface="Futura"/>
                <a:hlinkClick r:id="rId23" tooltip="https://tr.wikipedia.org/wiki/%C3%87elik"/>
              </a:rPr>
              <a:t>Çelik</a:t>
            </a:r>
            <a:r>
              <a:rPr lang="en-US" sz="1206">
                <a:solidFill>
                  <a:srgbClr val="041B29"/>
                </a:solidFill>
                <a:latin typeface="Futura"/>
                <a:ea typeface="Futura"/>
                <a:cs typeface="Futura"/>
                <a:sym typeface="Futura"/>
              </a:rPr>
              <a:t> bir tüpe sıkıştırılan hava, dalgıçla birlikte derinlere iniyordu. O aparatın eksiği olan sürekli aynı miktarda hava sağlayan akış vanası 1943'te </a:t>
            </a:r>
            <a:r>
              <a:rPr lang="en-US" sz="1206" u="sng">
                <a:solidFill>
                  <a:srgbClr val="041B29"/>
                </a:solidFill>
                <a:latin typeface="Futura"/>
                <a:ea typeface="Futura"/>
                <a:cs typeface="Futura"/>
                <a:sym typeface="Futura"/>
                <a:hlinkClick r:id="rId24" tooltip="https://tr.wikipedia.org/wiki/Jacques-Yves_Cousteau"/>
              </a:rPr>
              <a:t>Jacques Yves Cousteau</a:t>
            </a:r>
            <a:r>
              <a:rPr lang="en-US" sz="1206">
                <a:solidFill>
                  <a:srgbClr val="041B29"/>
                </a:solidFill>
                <a:latin typeface="Futura"/>
                <a:ea typeface="Futura"/>
                <a:cs typeface="Futura"/>
                <a:sym typeface="Futura"/>
              </a:rPr>
              <a:t> ve </a:t>
            </a:r>
            <a:r>
              <a:rPr lang="en-US" sz="1206" u="sng">
                <a:solidFill>
                  <a:srgbClr val="041B29"/>
                </a:solidFill>
                <a:latin typeface="Futura"/>
                <a:ea typeface="Futura"/>
                <a:cs typeface="Futura"/>
                <a:sym typeface="Futura"/>
                <a:hlinkClick r:id="rId25" tooltip="https://tr.wikipedia.org/w/index.php?title=Emile_Gagnan&amp;action=edit&amp;redlink=1"/>
              </a:rPr>
              <a:t>Emile Gagnan</a:t>
            </a:r>
            <a:r>
              <a:rPr lang="en-US" sz="1206">
                <a:solidFill>
                  <a:srgbClr val="041B29"/>
                </a:solidFill>
                <a:latin typeface="Futura"/>
                <a:ea typeface="Futura"/>
                <a:cs typeface="Futura"/>
                <a:sym typeface="Futura"/>
              </a:rPr>
              <a:t> [</a:t>
            </a:r>
            <a:r>
              <a:rPr lang="en-US" sz="1206" u="sng">
                <a:solidFill>
                  <a:srgbClr val="041B29"/>
                </a:solidFill>
                <a:latin typeface="Futura"/>
                <a:ea typeface="Futura"/>
                <a:cs typeface="Futura"/>
                <a:sym typeface="Futura"/>
                <a:hlinkClick r:id="rId26" tooltip="https://en.wikipedia.org/wiki/%C3%89mile_Gagnan"/>
              </a:rPr>
              <a:t>en</a:t>
            </a:r>
            <a:r>
              <a:rPr lang="en-US" sz="1206">
                <a:solidFill>
                  <a:srgbClr val="041B29"/>
                </a:solidFill>
                <a:latin typeface="Futura"/>
                <a:ea typeface="Futura"/>
                <a:cs typeface="Futura"/>
                <a:sym typeface="Futura"/>
              </a:rPr>
              <a:t>]’ın geliştirmiş oldukları dalış regülatörleri sayesinde giderildi. Kaptan Yves Cosusteau ve Emile Gagnan basınca dayanıklı tüpler ve Demand (isteğe bağlı) valflı regülatörler geliştirerek ilk kez açık devre SCUBA sistemine adapte ettiler. Bu iki bilim adamının başarıları yüzlerce yıllık birikimin sonucuydu ve cihazla yaklaşık 60 m. derinlere başarılı dalışlar gerçekleştirdiler. Daha sonraki 20 yıllık dönemde </a:t>
            </a:r>
            <a:r>
              <a:rPr lang="en-US" sz="1206" u="sng">
                <a:solidFill>
                  <a:srgbClr val="041B29"/>
                </a:solidFill>
                <a:latin typeface="Futura"/>
                <a:ea typeface="Futura"/>
                <a:cs typeface="Futura"/>
                <a:sym typeface="Futura"/>
                <a:hlinkClick r:id="rId27" tooltip="https://tr.wikipedia.org/w/index.php?title=Aqua_Lung&amp;action=edit&amp;redlink=1"/>
              </a:rPr>
              <a:t>Aqua Lung</a:t>
            </a:r>
            <a:r>
              <a:rPr lang="en-US" sz="1206">
                <a:solidFill>
                  <a:srgbClr val="041B29"/>
                </a:solidFill>
                <a:latin typeface="Futura"/>
                <a:ea typeface="Futura"/>
                <a:cs typeface="Futura"/>
                <a:sym typeface="Futura"/>
              </a:rPr>
              <a:t> [</a:t>
            </a:r>
            <a:r>
              <a:rPr lang="en-US" sz="1206" u="sng">
                <a:solidFill>
                  <a:srgbClr val="041B29"/>
                </a:solidFill>
                <a:latin typeface="Futura"/>
                <a:ea typeface="Futura"/>
                <a:cs typeface="Futura"/>
                <a:sym typeface="Futura"/>
                <a:hlinkClick r:id="rId28" tooltip="https://en.wikipedia.org/wiki/Aqualung"/>
              </a:rPr>
              <a:t>en</a:t>
            </a:r>
            <a:r>
              <a:rPr lang="en-US" sz="1206">
                <a:solidFill>
                  <a:srgbClr val="041B29"/>
                </a:solidFill>
                <a:latin typeface="Futura"/>
                <a:ea typeface="Futura"/>
                <a:cs typeface="Futura"/>
                <a:sym typeface="Futura"/>
              </a:rPr>
              <a:t>] güvenirliği ve emniyetini tamamladı ve 1959'da </a:t>
            </a:r>
            <a:r>
              <a:rPr lang="en-US" sz="1206" u="sng">
                <a:solidFill>
                  <a:srgbClr val="041B29"/>
                </a:solidFill>
                <a:latin typeface="Futura"/>
                <a:ea typeface="Futura"/>
                <a:cs typeface="Futura"/>
                <a:sym typeface="Futura"/>
                <a:hlinkClick r:id="rId29" tooltip="https://tr.wikipedia.org/wiki/D%C3%BCnya_Sualt%C4%B1_Aktiviteleri_Konfederasyonu"/>
              </a:rPr>
              <a:t>Dünya Sualtı Aktiviteleri Konfederasyonu</a:t>
            </a:r>
            <a:r>
              <a:rPr lang="en-US" sz="1206">
                <a:solidFill>
                  <a:srgbClr val="041B29"/>
                </a:solidFill>
                <a:latin typeface="Futura"/>
                <a:ea typeface="Futura"/>
                <a:cs typeface="Futura"/>
                <a:sym typeface="Futura"/>
              </a:rPr>
              <a:t> (Confédération Mondiale des Activités Subaquatiques, CMAS) kuruldu ve ‘Sportif Dalış’ doğdu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392" y="0"/>
            <a:ext cx="18242608" cy="5143500"/>
            <a:chOff x="0" y="0"/>
            <a:chExt cx="2826257" cy="796863"/>
          </a:xfrm>
        </p:grpSpPr>
        <p:sp>
          <p:nvSpPr>
            <p:cNvPr name="Freeform 3" id="3"/>
            <p:cNvSpPr/>
            <p:nvPr/>
          </p:nvSpPr>
          <p:spPr>
            <a:xfrm flipH="false" flipV="false" rot="0">
              <a:off x="0" y="0"/>
              <a:ext cx="2826257" cy="796863"/>
            </a:xfrm>
            <a:custGeom>
              <a:avLst/>
              <a:gdLst/>
              <a:ahLst/>
              <a:cxnLst/>
              <a:rect r="r" b="b" t="t" l="l"/>
              <a:pathLst>
                <a:path h="796863" w="2826257">
                  <a:moveTo>
                    <a:pt x="0" y="0"/>
                  </a:moveTo>
                  <a:lnTo>
                    <a:pt x="2826257" y="0"/>
                  </a:lnTo>
                  <a:lnTo>
                    <a:pt x="2826257" y="796863"/>
                  </a:lnTo>
                  <a:lnTo>
                    <a:pt x="0" y="796863"/>
                  </a:lnTo>
                  <a:close/>
                </a:path>
              </a:pathLst>
            </a:custGeom>
            <a:blipFill>
              <a:blip r:embed="rId2"/>
              <a:stretch>
                <a:fillRect l="0" t="-33708" r="0" b="-102954"/>
              </a:stretch>
            </a:blipFill>
          </p:spPr>
        </p:sp>
      </p:grpSp>
      <p:sp>
        <p:nvSpPr>
          <p:cNvPr name="TextBox 4" id="4"/>
          <p:cNvSpPr txBox="true"/>
          <p:nvPr/>
        </p:nvSpPr>
        <p:spPr>
          <a:xfrm rot="0">
            <a:off x="0" y="5314950"/>
            <a:ext cx="8106760" cy="2299615"/>
          </a:xfrm>
          <a:prstGeom prst="rect">
            <a:avLst/>
          </a:prstGeom>
        </p:spPr>
        <p:txBody>
          <a:bodyPr anchor="t" rtlCol="false" tIns="0" lIns="0" bIns="0" rIns="0">
            <a:spAutoFit/>
          </a:bodyPr>
          <a:lstStyle/>
          <a:p>
            <a:pPr algn="l">
              <a:lnSpc>
                <a:spcPts val="8886"/>
              </a:lnSpc>
            </a:pPr>
            <a:r>
              <a:rPr lang="en-US" sz="8886">
                <a:solidFill>
                  <a:srgbClr val="2A76F3"/>
                </a:solidFill>
                <a:latin typeface="League Spartan"/>
                <a:ea typeface="League Spartan"/>
                <a:cs typeface="League Spartan"/>
                <a:sym typeface="League Spartan"/>
              </a:rPr>
              <a:t>GEREKLİ MALZEMELER</a:t>
            </a:r>
          </a:p>
        </p:txBody>
      </p:sp>
      <p:sp>
        <p:nvSpPr>
          <p:cNvPr name="TextBox 5" id="5"/>
          <p:cNvSpPr txBox="true"/>
          <p:nvPr/>
        </p:nvSpPr>
        <p:spPr>
          <a:xfrm rot="0">
            <a:off x="8325352" y="5432221"/>
            <a:ext cx="9832797" cy="1836473"/>
          </a:xfrm>
          <a:prstGeom prst="rect">
            <a:avLst/>
          </a:prstGeom>
        </p:spPr>
        <p:txBody>
          <a:bodyPr anchor="t" rtlCol="false" tIns="0" lIns="0" bIns="0" rIns="0">
            <a:spAutoFit/>
          </a:bodyPr>
          <a:lstStyle/>
          <a:p>
            <a:pPr algn="l">
              <a:lnSpc>
                <a:spcPts val="2081"/>
              </a:lnSpc>
              <a:spcBef>
                <a:spcPct val="0"/>
              </a:spcBef>
            </a:pPr>
            <a:r>
              <a:rPr lang="en-US" sz="1486">
                <a:solidFill>
                  <a:srgbClr val="041B29"/>
                </a:solidFill>
                <a:latin typeface="Futura"/>
                <a:ea typeface="Futura"/>
                <a:cs typeface="Futura"/>
                <a:sym typeface="Futura"/>
              </a:rPr>
              <a:t>Ge</a:t>
            </a:r>
            <a:r>
              <a:rPr lang="en-US" sz="1486">
                <a:solidFill>
                  <a:srgbClr val="041B29"/>
                </a:solidFill>
                <a:latin typeface="Futura"/>
                <a:ea typeface="Futura"/>
                <a:cs typeface="Futura"/>
                <a:sym typeface="Futura"/>
              </a:rPr>
              <a:t>rek nefes tutularak gerekse de aletli dalışta ile yapılan dalışlarda kullanılan en temel malzemeler maske, </a:t>
            </a:r>
            <a:r>
              <a:rPr lang="en-US" sz="1486" u="sng">
                <a:solidFill>
                  <a:srgbClr val="041B29"/>
                </a:solidFill>
                <a:latin typeface="Futura"/>
                <a:ea typeface="Futura"/>
                <a:cs typeface="Futura"/>
                <a:sym typeface="Futura"/>
                <a:hlinkClick r:id="rId3" tooltip="https://tr.wikipedia.org/wiki/%C5%9Enorkelle_y%C3%BCzme"/>
              </a:rPr>
              <a:t>şnorkel</a:t>
            </a:r>
            <a:r>
              <a:rPr lang="en-US" sz="1486">
                <a:solidFill>
                  <a:srgbClr val="041B29"/>
                </a:solidFill>
                <a:latin typeface="Futura"/>
                <a:ea typeface="Futura"/>
                <a:cs typeface="Futura"/>
                <a:sym typeface="Futura"/>
              </a:rPr>
              <a:t> ve palettir. Bu temel donanıma A B C adı verilir.</a:t>
            </a:r>
          </a:p>
          <a:p>
            <a:pPr algn="l">
              <a:lnSpc>
                <a:spcPts val="2081"/>
              </a:lnSpc>
              <a:spcBef>
                <a:spcPct val="0"/>
              </a:spcBef>
            </a:pPr>
            <a:r>
              <a:rPr lang="en-US" sz="1486">
                <a:solidFill>
                  <a:srgbClr val="041B29"/>
                </a:solidFill>
                <a:latin typeface="Futura"/>
                <a:ea typeface="Futura"/>
                <a:cs typeface="Futura"/>
                <a:sym typeface="Futura"/>
              </a:rPr>
              <a:t>Bu ekipmanların dışında sualtında hareket rahat hareket edebilmek ve keyifli bir dalış yapabilmek için suyun kaldırma kuvvetine karşı önlem almak gerekir. Dalıcılar dalış sırasında bir kemer yardımıyla ağırlık kullanarak dalışlarını gerçekleştirirler. Diğer malzemeler ise dalış elbisesi (ıslak-yarık kuru-kuru olmak üzere üç türdür) nefes kaynağı regülatör, hava göstergesi, derinlik göstergesi, navigasyon, BC ya da BCD (denge yeleği), pusula ve diğer elektronik aletlerdir.</a:t>
            </a:r>
          </a:p>
          <a:p>
            <a:pPr algn="l">
              <a:lnSpc>
                <a:spcPts val="2081"/>
              </a:lnSpc>
              <a:spcBef>
                <a:spcPct val="0"/>
              </a:spcBef>
            </a:pPr>
          </a:p>
        </p:txBody>
      </p:sp>
      <p:grpSp>
        <p:nvGrpSpPr>
          <p:cNvPr name="Group 6" id="6"/>
          <p:cNvGrpSpPr/>
          <p:nvPr/>
        </p:nvGrpSpPr>
        <p:grpSpPr>
          <a:xfrm rot="0">
            <a:off x="11235246" y="7026876"/>
            <a:ext cx="6922904" cy="3115845"/>
            <a:chOff x="0" y="0"/>
            <a:chExt cx="1072539" cy="482726"/>
          </a:xfrm>
        </p:grpSpPr>
        <p:sp>
          <p:nvSpPr>
            <p:cNvPr name="Freeform 7" id="7"/>
            <p:cNvSpPr/>
            <p:nvPr/>
          </p:nvSpPr>
          <p:spPr>
            <a:xfrm flipH="false" flipV="false" rot="0">
              <a:off x="0" y="0"/>
              <a:ext cx="1072539" cy="482726"/>
            </a:xfrm>
            <a:custGeom>
              <a:avLst/>
              <a:gdLst/>
              <a:ahLst/>
              <a:cxnLst/>
              <a:rect r="r" b="b" t="t" l="l"/>
              <a:pathLst>
                <a:path h="482726" w="1072539">
                  <a:moveTo>
                    <a:pt x="0" y="0"/>
                  </a:moveTo>
                  <a:lnTo>
                    <a:pt x="1072539" y="0"/>
                  </a:lnTo>
                  <a:lnTo>
                    <a:pt x="1072539" y="482726"/>
                  </a:lnTo>
                  <a:lnTo>
                    <a:pt x="0" y="482726"/>
                  </a:lnTo>
                  <a:close/>
                </a:path>
              </a:pathLst>
            </a:custGeom>
            <a:blipFill>
              <a:blip r:embed="rId4"/>
              <a:stretch>
                <a:fillRect l="0" t="-24431" r="0" b="-24431"/>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64355" y="1804126"/>
            <a:ext cx="5246370" cy="3339374"/>
            <a:chOff x="0" y="0"/>
            <a:chExt cx="812800" cy="517356"/>
          </a:xfrm>
        </p:grpSpPr>
        <p:sp>
          <p:nvSpPr>
            <p:cNvPr name="Freeform 3" id="3"/>
            <p:cNvSpPr/>
            <p:nvPr/>
          </p:nvSpPr>
          <p:spPr>
            <a:xfrm flipH="false" flipV="false" rot="0">
              <a:off x="0" y="0"/>
              <a:ext cx="812800" cy="517356"/>
            </a:xfrm>
            <a:custGeom>
              <a:avLst/>
              <a:gdLst/>
              <a:ahLst/>
              <a:cxnLst/>
              <a:rect r="r" b="b" t="t" l="l"/>
              <a:pathLst>
                <a:path h="517356" w="812800">
                  <a:moveTo>
                    <a:pt x="0" y="0"/>
                  </a:moveTo>
                  <a:lnTo>
                    <a:pt x="812800" y="0"/>
                  </a:lnTo>
                  <a:lnTo>
                    <a:pt x="812800" y="517356"/>
                  </a:lnTo>
                  <a:lnTo>
                    <a:pt x="0" y="517356"/>
                  </a:lnTo>
                  <a:close/>
                </a:path>
              </a:pathLst>
            </a:custGeom>
            <a:blipFill>
              <a:blip r:embed="rId2"/>
              <a:stretch>
                <a:fillRect l="0" t="-17829" r="0" b="0"/>
              </a:stretch>
            </a:blipFill>
          </p:spPr>
        </p:sp>
      </p:grpSp>
      <p:grpSp>
        <p:nvGrpSpPr>
          <p:cNvPr name="Group 4" id="4"/>
          <p:cNvGrpSpPr/>
          <p:nvPr/>
        </p:nvGrpSpPr>
        <p:grpSpPr>
          <a:xfrm rot="0">
            <a:off x="11664355" y="5342147"/>
            <a:ext cx="5246370" cy="3339374"/>
            <a:chOff x="0" y="0"/>
            <a:chExt cx="812800" cy="517356"/>
          </a:xfrm>
        </p:grpSpPr>
        <p:sp>
          <p:nvSpPr>
            <p:cNvPr name="Freeform 5" id="5"/>
            <p:cNvSpPr/>
            <p:nvPr/>
          </p:nvSpPr>
          <p:spPr>
            <a:xfrm flipH="false" flipV="false" rot="0">
              <a:off x="0" y="0"/>
              <a:ext cx="812800" cy="517356"/>
            </a:xfrm>
            <a:custGeom>
              <a:avLst/>
              <a:gdLst/>
              <a:ahLst/>
              <a:cxnLst/>
              <a:rect r="r" b="b" t="t" l="l"/>
              <a:pathLst>
                <a:path h="517356" w="812800">
                  <a:moveTo>
                    <a:pt x="0" y="0"/>
                  </a:moveTo>
                  <a:lnTo>
                    <a:pt x="812800" y="0"/>
                  </a:lnTo>
                  <a:lnTo>
                    <a:pt x="812800" y="517356"/>
                  </a:lnTo>
                  <a:lnTo>
                    <a:pt x="0" y="517356"/>
                  </a:lnTo>
                  <a:close/>
                </a:path>
              </a:pathLst>
            </a:custGeom>
            <a:blipFill>
              <a:blip r:embed="rId3"/>
              <a:stretch>
                <a:fillRect l="0" t="-8986" r="0" b="-8986"/>
              </a:stretch>
            </a:blipFill>
          </p:spPr>
        </p:sp>
      </p:grpSp>
      <p:grpSp>
        <p:nvGrpSpPr>
          <p:cNvPr name="Group 6" id="6"/>
          <p:cNvGrpSpPr/>
          <p:nvPr/>
        </p:nvGrpSpPr>
        <p:grpSpPr>
          <a:xfrm rot="0">
            <a:off x="6260383" y="5342147"/>
            <a:ext cx="5246370" cy="3339374"/>
            <a:chOff x="0" y="0"/>
            <a:chExt cx="812800" cy="517356"/>
          </a:xfrm>
        </p:grpSpPr>
        <p:sp>
          <p:nvSpPr>
            <p:cNvPr name="Freeform 7" id="7"/>
            <p:cNvSpPr/>
            <p:nvPr/>
          </p:nvSpPr>
          <p:spPr>
            <a:xfrm flipH="false" flipV="false" rot="0">
              <a:off x="0" y="0"/>
              <a:ext cx="812800" cy="517356"/>
            </a:xfrm>
            <a:custGeom>
              <a:avLst/>
              <a:gdLst/>
              <a:ahLst/>
              <a:cxnLst/>
              <a:rect r="r" b="b" t="t" l="l"/>
              <a:pathLst>
                <a:path h="517356" w="812800">
                  <a:moveTo>
                    <a:pt x="0" y="0"/>
                  </a:moveTo>
                  <a:lnTo>
                    <a:pt x="812800" y="0"/>
                  </a:lnTo>
                  <a:lnTo>
                    <a:pt x="812800" y="517356"/>
                  </a:lnTo>
                  <a:lnTo>
                    <a:pt x="0" y="517356"/>
                  </a:lnTo>
                  <a:close/>
                </a:path>
              </a:pathLst>
            </a:custGeom>
            <a:blipFill>
              <a:blip r:embed="rId4"/>
              <a:stretch>
                <a:fillRect l="-7086" t="0" r="-7086" b="0"/>
              </a:stretch>
            </a:blipFill>
          </p:spPr>
        </p:sp>
      </p:grpSp>
      <p:sp>
        <p:nvSpPr>
          <p:cNvPr name="TextBox 8" id="8"/>
          <p:cNvSpPr txBox="true"/>
          <p:nvPr/>
        </p:nvSpPr>
        <p:spPr>
          <a:xfrm rot="0">
            <a:off x="2299786" y="426448"/>
            <a:ext cx="1864680" cy="395751"/>
          </a:xfrm>
          <a:prstGeom prst="rect">
            <a:avLst/>
          </a:prstGeom>
        </p:spPr>
        <p:txBody>
          <a:bodyPr anchor="t" rtlCol="false" tIns="0" lIns="0" bIns="0" rIns="0">
            <a:spAutoFit/>
          </a:bodyPr>
          <a:lstStyle/>
          <a:p>
            <a:pPr algn="l">
              <a:lnSpc>
                <a:spcPts val="2861"/>
              </a:lnSpc>
              <a:spcBef>
                <a:spcPct val="0"/>
              </a:spcBef>
            </a:pPr>
            <a:r>
              <a:rPr lang="en-US" b="true" sz="2044">
                <a:solidFill>
                  <a:srgbClr val="FFFFFF"/>
                </a:solidFill>
                <a:latin typeface="Futura Bold"/>
                <a:ea typeface="Futura Bold"/>
                <a:cs typeface="Futura Bold"/>
                <a:sym typeface="Futura Bold"/>
              </a:rPr>
              <a:t>Larana, Inc.</a:t>
            </a:r>
          </a:p>
        </p:txBody>
      </p:sp>
      <p:sp>
        <p:nvSpPr>
          <p:cNvPr name="TextBox 9" id="9"/>
          <p:cNvSpPr txBox="true"/>
          <p:nvPr/>
        </p:nvSpPr>
        <p:spPr>
          <a:xfrm rot="0">
            <a:off x="5930398" y="435973"/>
            <a:ext cx="1063204"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Home</a:t>
            </a:r>
          </a:p>
        </p:txBody>
      </p:sp>
      <p:sp>
        <p:nvSpPr>
          <p:cNvPr name="TextBox 10" id="10"/>
          <p:cNvSpPr txBox="true"/>
          <p:nvPr/>
        </p:nvSpPr>
        <p:spPr>
          <a:xfrm rot="0">
            <a:off x="7592475" y="445698"/>
            <a:ext cx="1115000"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Order</a:t>
            </a:r>
          </a:p>
        </p:txBody>
      </p:sp>
      <p:sp>
        <p:nvSpPr>
          <p:cNvPr name="TextBox 11" id="11"/>
          <p:cNvSpPr txBox="true"/>
          <p:nvPr/>
        </p:nvSpPr>
        <p:spPr>
          <a:xfrm rot="0">
            <a:off x="9224719" y="459676"/>
            <a:ext cx="1103318"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Project</a:t>
            </a:r>
          </a:p>
        </p:txBody>
      </p:sp>
      <p:sp>
        <p:nvSpPr>
          <p:cNvPr name="TextBox 12" id="12"/>
          <p:cNvSpPr txBox="true"/>
          <p:nvPr/>
        </p:nvSpPr>
        <p:spPr>
          <a:xfrm rot="0">
            <a:off x="10876767" y="460861"/>
            <a:ext cx="1075969"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Service</a:t>
            </a:r>
          </a:p>
        </p:txBody>
      </p:sp>
      <p:sp>
        <p:nvSpPr>
          <p:cNvPr name="TextBox 13" id="13"/>
          <p:cNvSpPr txBox="true"/>
          <p:nvPr/>
        </p:nvSpPr>
        <p:spPr>
          <a:xfrm rot="0">
            <a:off x="12671648" y="460883"/>
            <a:ext cx="1075969"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Diving</a:t>
            </a:r>
          </a:p>
        </p:txBody>
      </p:sp>
      <p:sp>
        <p:nvSpPr>
          <p:cNvPr name="TextBox 14" id="14"/>
          <p:cNvSpPr txBox="true"/>
          <p:nvPr/>
        </p:nvSpPr>
        <p:spPr>
          <a:xfrm rot="0">
            <a:off x="14461992" y="460883"/>
            <a:ext cx="1075969" cy="3613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Futura"/>
                <a:ea typeface="Futura"/>
                <a:cs typeface="Futura"/>
                <a:sym typeface="Futura"/>
              </a:rPr>
              <a:t>Now</a:t>
            </a:r>
          </a:p>
        </p:txBody>
      </p:sp>
      <p:sp>
        <p:nvSpPr>
          <p:cNvPr name="TextBox 15" id="15"/>
          <p:cNvSpPr txBox="true"/>
          <p:nvPr/>
        </p:nvSpPr>
        <p:spPr>
          <a:xfrm rot="0">
            <a:off x="834334" y="1147816"/>
            <a:ext cx="10830021" cy="2052819"/>
          </a:xfrm>
          <a:prstGeom prst="rect">
            <a:avLst/>
          </a:prstGeom>
        </p:spPr>
        <p:txBody>
          <a:bodyPr anchor="t" rtlCol="false" tIns="0" lIns="0" bIns="0" rIns="0">
            <a:spAutoFit/>
          </a:bodyPr>
          <a:lstStyle/>
          <a:p>
            <a:pPr algn="l">
              <a:lnSpc>
                <a:spcPts val="7930"/>
              </a:lnSpc>
            </a:pPr>
            <a:r>
              <a:rPr lang="en-US" sz="7930">
                <a:solidFill>
                  <a:srgbClr val="2A76F3"/>
                </a:solidFill>
                <a:latin typeface="League Spartan"/>
                <a:ea typeface="League Spartan"/>
                <a:cs typeface="League Spartan"/>
                <a:sym typeface="League Spartan"/>
              </a:rPr>
              <a:t>TÜRKİYEDE SCUBA DİVİNİG</a:t>
            </a:r>
          </a:p>
        </p:txBody>
      </p:sp>
      <p:sp>
        <p:nvSpPr>
          <p:cNvPr name="TextBox 16" id="16"/>
          <p:cNvSpPr txBox="true"/>
          <p:nvPr/>
        </p:nvSpPr>
        <p:spPr>
          <a:xfrm rot="0">
            <a:off x="5587922" y="2614259"/>
            <a:ext cx="6100745" cy="2028297"/>
          </a:xfrm>
          <a:prstGeom prst="rect">
            <a:avLst/>
          </a:prstGeom>
        </p:spPr>
        <p:txBody>
          <a:bodyPr anchor="t" rtlCol="false" tIns="0" lIns="0" bIns="0" rIns="0">
            <a:spAutoFit/>
          </a:bodyPr>
          <a:lstStyle/>
          <a:p>
            <a:pPr algn="l">
              <a:lnSpc>
                <a:spcPts val="3965"/>
              </a:lnSpc>
            </a:pPr>
            <a:r>
              <a:rPr lang="en-US" sz="3965">
                <a:solidFill>
                  <a:srgbClr val="2A76F3"/>
                </a:solidFill>
                <a:latin typeface="League Spartan"/>
                <a:ea typeface="League Spartan"/>
                <a:cs typeface="League Spartan"/>
                <a:sym typeface="League Spartan"/>
              </a:rPr>
              <a:t>Türkiyede scuba diving için en uygun yer ise Antalyanın Kaş ilçesinde yapılmaktadır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DAHBrfVi-cE</dc:identifier>
  <dcterms:modified xsi:type="dcterms:W3CDTF">2011-08-01T06:04:30Z</dcterms:modified>
  <cp:revision>1</cp:revision>
  <dc:title>Blue Modern Diving Presentation Kopyası</dc:title>
</cp:coreProperties>
</file>